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8"/>
    <p:sldId id="258" r:id="rId9"/>
    <p:sldId id="259" r:id="rId10"/>
    <p:sldId id="260" r:id="rId11"/>
    <p:sldId id="261" r:id="rId12"/>
    <p:sldId id="262" r:id="rId13"/>
  </p:sldIdLst>
  <p:sldSz cx="12191695"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slide" Target="slides/slide2.xml"/><Relationship Id="rId9" Type="http://schemas.openxmlformats.org/officeDocument/2006/relationships/slide" Target="slides/slide3.xml"/><Relationship Id="rId10" Type="http://schemas.openxmlformats.org/officeDocument/2006/relationships/slide" Target="slides/slide4.xml"/><Relationship Id="rId11" Type="http://schemas.openxmlformats.org/officeDocument/2006/relationships/slide" Target="slides/slide5.xml"/><Relationship Id="rId12" Type="http://schemas.openxmlformats.org/officeDocument/2006/relationships/slide" Target="slides/slide6.xml"/><Relationship Id="rId13"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91695" cy="6858000"/>
          </a:xfrm>
          <a:prstGeom prst="rect">
            <a:avLst/>
          </a:prstGeom>
          <a:solidFill>
            <a:srgbClr val="0F172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731520" y="1097280"/>
            <a:ext cx="10515600" cy="914400"/>
          </a:xfrm>
          <a:prstGeom prst="rect">
            <a:avLst/>
          </a:prstGeom>
          <a:noFill/>
        </p:spPr>
        <p:txBody>
          <a:bodyPr wrap="square">
            <a:spAutoFit/>
          </a:bodyPr>
          <a:lstStyle/>
          <a:p>
            <a:pPr algn="l"/>
            <a:r>
              <a:rPr sz="2800" b="1">
                <a:solidFill>
                  <a:srgbClr val="F8FAFC"/>
                </a:solidFill>
                <a:latin typeface="Microsoft YaHei"/>
              </a:rPr>
              <a:t>人才盘点自动化系统阶段性成果</a:t>
            </a:r>
          </a:p>
        </p:txBody>
      </p:sp>
      <p:sp>
        <p:nvSpPr>
          <p:cNvPr id="4" name="TextBox 3"/>
          <p:cNvSpPr txBox="1"/>
          <p:nvPr/>
        </p:nvSpPr>
        <p:spPr>
          <a:xfrm>
            <a:off x="749808" y="1920240"/>
            <a:ext cx="9875520" cy="731520"/>
          </a:xfrm>
          <a:prstGeom prst="rect">
            <a:avLst/>
          </a:prstGeom>
          <a:noFill/>
        </p:spPr>
        <p:txBody>
          <a:bodyPr wrap="square">
            <a:spAutoFit/>
          </a:bodyPr>
          <a:lstStyle/>
          <a:p>
            <a:pPr algn="l"/>
            <a:r>
              <a:rPr sz="1500" b="0">
                <a:solidFill>
                  <a:srgbClr val="CBD5E1"/>
                </a:solidFill>
                <a:latin typeface="Microsoft YaHei"/>
              </a:rPr>
              <a:t>从输入标准、规则引擎到单人/团队/组织分析、趋势分析与差异审计的数智化原型</a:t>
            </a:r>
          </a:p>
        </p:txBody>
      </p:sp>
      <p:sp>
        <p:nvSpPr>
          <p:cNvPr id="5" name="TextBox 4"/>
          <p:cNvSpPr txBox="1"/>
          <p:nvPr/>
        </p:nvSpPr>
        <p:spPr>
          <a:xfrm>
            <a:off x="749808" y="5394960"/>
            <a:ext cx="9601200" cy="365760"/>
          </a:xfrm>
          <a:prstGeom prst="rect">
            <a:avLst/>
          </a:prstGeom>
          <a:noFill/>
        </p:spPr>
        <p:txBody>
          <a:bodyPr wrap="square">
            <a:spAutoFit/>
          </a:bodyPr>
          <a:lstStyle/>
          <a:p>
            <a:pPr algn="l"/>
            <a:r>
              <a:rPr sz="1200" b="0">
                <a:solidFill>
                  <a:srgbClr val="94A3B8"/>
                </a:solidFill>
                <a:latin typeface="Microsoft YaHei"/>
              </a:rPr>
              <a:t>阶段性汇报版本 ｜ 自动生成 PPT v2（含趋势分析页）</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548640" y="320040"/>
            <a:ext cx="10789920" cy="411480"/>
          </a:xfrm>
          <a:prstGeom prst="rect">
            <a:avLst/>
          </a:prstGeom>
          <a:noFill/>
        </p:spPr>
        <p:txBody>
          <a:bodyPr wrap="square">
            <a:spAutoFit/>
          </a:bodyPr>
          <a:lstStyle/>
          <a:p>
            <a:pPr algn="l"/>
            <a:r>
              <a:rPr sz="2800" b="1">
                <a:solidFill>
                  <a:srgbClr val="1E3A8A"/>
                </a:solidFill>
                <a:latin typeface="Microsoft YaHei"/>
              </a:rPr>
              <a:t>系统能力总览</a:t>
            </a:r>
          </a:p>
        </p:txBody>
      </p:sp>
      <p:sp>
        <p:nvSpPr>
          <p:cNvPr id="3" name="TextBox 2"/>
          <p:cNvSpPr txBox="1"/>
          <p:nvPr/>
        </p:nvSpPr>
        <p:spPr>
          <a:xfrm>
            <a:off x="566928" y="713232"/>
            <a:ext cx="10058400" cy="256032"/>
          </a:xfrm>
          <a:prstGeom prst="rect">
            <a:avLst/>
          </a:prstGeom>
          <a:noFill/>
        </p:spPr>
        <p:txBody>
          <a:bodyPr wrap="square">
            <a:spAutoFit/>
          </a:bodyPr>
          <a:lstStyle/>
          <a:p>
            <a:pPr algn="l"/>
            <a:r>
              <a:rPr sz="1100" b="0">
                <a:solidFill>
                  <a:srgbClr val="6B7280"/>
                </a:solidFill>
                <a:latin typeface="Microsoft YaHei"/>
              </a:rPr>
              <a:t>围绕人才盘点场景，已跑通从输入到趋势分析与正式交付的主链路</a:t>
            </a:r>
          </a:p>
        </p:txBody>
      </p:sp>
      <p:sp>
        <p:nvSpPr>
          <p:cNvPr id="4" name="TextBox 3"/>
          <p:cNvSpPr txBox="1"/>
          <p:nvPr/>
        </p:nvSpPr>
        <p:spPr>
          <a:xfrm>
            <a:off x="640080" y="1097280"/>
            <a:ext cx="5120640" cy="274320"/>
          </a:xfrm>
          <a:prstGeom prst="rect">
            <a:avLst/>
          </a:prstGeom>
          <a:noFill/>
        </p:spPr>
        <p:txBody>
          <a:bodyPr wrap="square">
            <a:spAutoFit/>
          </a:bodyPr>
          <a:lstStyle/>
          <a:p>
            <a:pPr algn="l"/>
            <a:r>
              <a:rPr sz="1600" b="1">
                <a:solidFill>
                  <a:srgbClr val="111827"/>
                </a:solidFill>
                <a:latin typeface="Microsoft YaHei"/>
              </a:rPr>
              <a:t>核心模块</a:t>
            </a:r>
          </a:p>
        </p:txBody>
      </p:sp>
      <p:sp>
        <p:nvSpPr>
          <p:cNvPr id="5" name="TextBox 4"/>
          <p:cNvSpPr txBox="1"/>
          <p:nvPr/>
        </p:nvSpPr>
        <p:spPr>
          <a:xfrm>
            <a:off x="640080" y="1353312"/>
            <a:ext cx="5120640" cy="4133088"/>
          </a:xfrm>
          <a:prstGeom prst="rect">
            <a:avLst/>
          </a:prstGeom>
          <a:noFill/>
        </p:spPr>
        <p:txBody>
          <a:bodyPr wrap="square">
            <a:spAutoFit/>
          </a:bodyPr>
          <a:lstStyle/>
          <a:p>
            <a:pPr>
              <a:defRPr sz="1600">
                <a:solidFill>
                  <a:srgbClr val="1F2937"/>
                </a:solidFill>
                <a:latin typeface="Microsoft YaHei"/>
              </a:defRPr>
            </a:pPr>
            <a:r>
              <a:t>• 输入标准化与模板化</a:t>
            </a:r>
          </a:p>
          <a:p>
            <a:pPr>
              <a:defRPr sz="1600">
                <a:solidFill>
                  <a:srgbClr val="1F2937"/>
                </a:solidFill>
                <a:latin typeface="Microsoft YaHei"/>
              </a:defRPr>
            </a:pPr>
            <a:r>
              <a:t>• 字段校验与规范化</a:t>
            </a:r>
          </a:p>
          <a:p>
            <a:pPr>
              <a:defRPr sz="1600">
                <a:solidFill>
                  <a:srgbClr val="1F2937"/>
                </a:solidFill>
                <a:latin typeface="Microsoft YaHei"/>
              </a:defRPr>
            </a:pPr>
            <a:r>
              <a:t>• 评分权重与结果分映射</a:t>
            </a:r>
          </a:p>
          <a:p>
            <a:pPr>
              <a:defRPr sz="1600">
                <a:solidFill>
                  <a:srgbClr val="1F2937"/>
                </a:solidFill>
                <a:latin typeface="Microsoft YaHei"/>
              </a:defRPr>
            </a:pPr>
            <a:r>
              <a:t>• 标签识别与九宫格映射</a:t>
            </a:r>
          </a:p>
          <a:p>
            <a:pPr>
              <a:defRPr sz="1600">
                <a:solidFill>
                  <a:srgbClr val="1F2937"/>
                </a:solidFill>
                <a:latin typeface="Microsoft YaHei"/>
              </a:defRPr>
            </a:pPr>
            <a:r>
              <a:t>• 单人报告生成</a:t>
            </a:r>
          </a:p>
          <a:p>
            <a:pPr>
              <a:defRPr sz="1600">
                <a:solidFill>
                  <a:srgbClr val="1F2937"/>
                </a:solidFill>
                <a:latin typeface="Microsoft YaHei"/>
              </a:defRPr>
            </a:pPr>
            <a:r>
              <a:t>• 团队汇总与关键名单</a:t>
            </a:r>
          </a:p>
          <a:p>
            <a:pPr>
              <a:defRPr sz="1600">
                <a:solidFill>
                  <a:srgbClr val="1F2937"/>
                </a:solidFill>
                <a:latin typeface="Microsoft YaHei"/>
              </a:defRPr>
            </a:pPr>
            <a:r>
              <a:t>• 差异审计</a:t>
            </a:r>
          </a:p>
          <a:p>
            <a:pPr>
              <a:defRPr sz="1600">
                <a:solidFill>
                  <a:srgbClr val="1F2937"/>
                </a:solidFill>
                <a:latin typeface="Microsoft YaHei"/>
              </a:defRPr>
            </a:pPr>
            <a:r>
              <a:t>• 组织分析总览</a:t>
            </a:r>
          </a:p>
          <a:p>
            <a:pPr>
              <a:defRPr sz="1600">
                <a:solidFill>
                  <a:srgbClr val="1F2937"/>
                </a:solidFill>
                <a:latin typeface="Microsoft YaHei"/>
              </a:defRPr>
            </a:pPr>
            <a:r>
              <a:t>• 多期快照与多期对比</a:t>
            </a:r>
          </a:p>
        </p:txBody>
      </p:sp>
      <p:sp>
        <p:nvSpPr>
          <p:cNvPr id="6" name="TextBox 5"/>
          <p:cNvSpPr txBox="1"/>
          <p:nvPr/>
        </p:nvSpPr>
        <p:spPr>
          <a:xfrm>
            <a:off x="6035040" y="1097280"/>
            <a:ext cx="5303520" cy="274320"/>
          </a:xfrm>
          <a:prstGeom prst="rect">
            <a:avLst/>
          </a:prstGeom>
          <a:noFill/>
        </p:spPr>
        <p:txBody>
          <a:bodyPr wrap="square">
            <a:spAutoFit/>
          </a:bodyPr>
          <a:lstStyle/>
          <a:p>
            <a:pPr algn="l"/>
            <a:r>
              <a:rPr sz="1600" b="1">
                <a:solidFill>
                  <a:srgbClr val="111827"/>
                </a:solidFill>
                <a:latin typeface="Microsoft YaHei"/>
              </a:rPr>
              <a:t>一句话判断</a:t>
            </a:r>
          </a:p>
        </p:txBody>
      </p:sp>
      <p:sp>
        <p:nvSpPr>
          <p:cNvPr id="7" name="TextBox 6"/>
          <p:cNvSpPr txBox="1"/>
          <p:nvPr/>
        </p:nvSpPr>
        <p:spPr>
          <a:xfrm>
            <a:off x="6035040" y="1353312"/>
            <a:ext cx="5303520" cy="1207008"/>
          </a:xfrm>
          <a:prstGeom prst="rect">
            <a:avLst/>
          </a:prstGeom>
          <a:noFill/>
        </p:spPr>
        <p:txBody>
          <a:bodyPr wrap="square">
            <a:spAutoFit/>
          </a:bodyPr>
          <a:lstStyle/>
          <a:p>
            <a:pPr>
              <a:defRPr sz="1600">
                <a:solidFill>
                  <a:srgbClr val="1F2937"/>
                </a:solidFill>
                <a:latin typeface="Microsoft YaHei"/>
              </a:defRPr>
            </a:pPr>
            <a:r>
              <a:t>• 当前系统已具备从结构化输入到组织分析与趋势分析输出的完整主链路能力。</a:t>
            </a:r>
          </a:p>
        </p:txBody>
      </p:sp>
      <p:sp>
        <p:nvSpPr>
          <p:cNvPr id="8" name="TextBox 7"/>
          <p:cNvSpPr txBox="1"/>
          <p:nvPr/>
        </p:nvSpPr>
        <p:spPr>
          <a:xfrm>
            <a:off x="6035040" y="2286000"/>
            <a:ext cx="5303520" cy="274320"/>
          </a:xfrm>
          <a:prstGeom prst="rect">
            <a:avLst/>
          </a:prstGeom>
          <a:noFill/>
        </p:spPr>
        <p:txBody>
          <a:bodyPr wrap="square">
            <a:spAutoFit/>
          </a:bodyPr>
          <a:lstStyle/>
          <a:p>
            <a:pPr algn="l"/>
            <a:r>
              <a:rPr sz="1600" b="1">
                <a:solidFill>
                  <a:srgbClr val="111827"/>
                </a:solidFill>
                <a:latin typeface="Microsoft YaHei"/>
              </a:rPr>
              <a:t>当前成熟度</a:t>
            </a:r>
          </a:p>
        </p:txBody>
      </p:sp>
      <p:sp>
        <p:nvSpPr>
          <p:cNvPr id="9" name="TextBox 8"/>
          <p:cNvSpPr txBox="1"/>
          <p:nvPr/>
        </p:nvSpPr>
        <p:spPr>
          <a:xfrm>
            <a:off x="6035040" y="2542032"/>
            <a:ext cx="5303520" cy="3035808"/>
          </a:xfrm>
          <a:prstGeom prst="rect">
            <a:avLst/>
          </a:prstGeom>
          <a:noFill/>
        </p:spPr>
        <p:txBody>
          <a:bodyPr wrap="square">
            <a:spAutoFit/>
          </a:bodyPr>
          <a:lstStyle/>
          <a:p>
            <a:pPr>
              <a:defRPr sz="1500">
                <a:solidFill>
                  <a:srgbClr val="1F2937"/>
                </a:solidFill>
                <a:latin typeface="Microsoft YaHei"/>
              </a:defRPr>
            </a:pPr>
            <a:r>
              <a:t>• 当前已形成输入标准、规则引擎、单人/团队/组织/趋势/审计五层输出。</a:t>
            </a:r>
          </a:p>
          <a:p>
            <a:pPr>
              <a:defRPr sz="1500">
                <a:solidFill>
                  <a:srgbClr val="1F2937"/>
                </a:solidFill>
                <a:latin typeface="Microsoft YaHei"/>
              </a:defRPr>
            </a:pPr>
            <a:r>
              <a:t>• 规则配置化已覆盖校验、评分、九宫格、名单与结果映射。</a:t>
            </a:r>
          </a:p>
          <a:p>
            <a:pPr>
              <a:defRPr sz="1500">
                <a:solidFill>
                  <a:srgbClr val="1F2937"/>
                </a:solidFill>
                <a:latin typeface="Microsoft YaHei"/>
              </a:defRPr>
            </a:pPr>
            <a:r>
              <a:t>• 展示层已具备 HTML、PDF 与 PPT 正式交付能力。</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548640" y="320040"/>
            <a:ext cx="10789920" cy="411480"/>
          </a:xfrm>
          <a:prstGeom prst="rect">
            <a:avLst/>
          </a:prstGeom>
          <a:noFill/>
        </p:spPr>
        <p:txBody>
          <a:bodyPr wrap="square">
            <a:spAutoFit/>
          </a:bodyPr>
          <a:lstStyle/>
          <a:p>
            <a:pPr algn="l"/>
            <a:r>
              <a:rPr sz="2800" b="1">
                <a:solidFill>
                  <a:srgbClr val="1E3A8A"/>
                </a:solidFill>
                <a:latin typeface="Microsoft YaHei"/>
              </a:rPr>
              <a:t>团队盘点汇总</a:t>
            </a:r>
          </a:p>
        </p:txBody>
      </p:sp>
      <p:sp>
        <p:nvSpPr>
          <p:cNvPr id="3" name="TextBox 2"/>
          <p:cNvSpPr txBox="1"/>
          <p:nvPr/>
        </p:nvSpPr>
        <p:spPr>
          <a:xfrm>
            <a:off x="566928" y="713232"/>
            <a:ext cx="10058400" cy="256032"/>
          </a:xfrm>
          <a:prstGeom prst="rect">
            <a:avLst/>
          </a:prstGeom>
          <a:noFill/>
        </p:spPr>
        <p:txBody>
          <a:bodyPr wrap="square">
            <a:spAutoFit/>
          </a:bodyPr>
          <a:lstStyle/>
          <a:p>
            <a:pPr algn="l"/>
            <a:r>
              <a:rPr sz="1100" b="0">
                <a:solidFill>
                  <a:srgbClr val="6B7280"/>
                </a:solidFill>
                <a:latin typeface="Microsoft YaHei"/>
              </a:rPr>
              <a:t>用于快速理解关键名单与团队整体分布</a:t>
            </a:r>
          </a:p>
        </p:txBody>
      </p:sp>
      <p:sp>
        <p:nvSpPr>
          <p:cNvPr id="4" name="Rounded Rectangle 3"/>
          <p:cNvSpPr/>
          <p:nvPr/>
        </p:nvSpPr>
        <p:spPr>
          <a:xfrm>
            <a:off x="640080" y="1097280"/>
            <a:ext cx="2377440" cy="914400"/>
          </a:xfrm>
          <a:prstGeom prst="roundRect">
            <a:avLst/>
          </a:prstGeom>
          <a:solidFill>
            <a:srgbClr val="F8FAFC"/>
          </a:solidFill>
          <a:ln>
            <a:solidFill>
              <a:srgbClr val="E5E7E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749808" y="1188720"/>
            <a:ext cx="2194560" cy="228600"/>
          </a:xfrm>
          <a:prstGeom prst="rect">
            <a:avLst/>
          </a:prstGeom>
          <a:noFill/>
        </p:spPr>
        <p:txBody>
          <a:bodyPr wrap="square">
            <a:spAutoFit/>
          </a:bodyPr>
          <a:lstStyle/>
          <a:p>
            <a:pPr algn="l"/>
            <a:r>
              <a:rPr sz="1200" b="0">
                <a:solidFill>
                  <a:srgbClr val="6B7280"/>
                </a:solidFill>
                <a:latin typeface="Microsoft YaHei"/>
              </a:rPr>
              <a:t>样本人数</a:t>
            </a:r>
          </a:p>
        </p:txBody>
      </p:sp>
      <p:sp>
        <p:nvSpPr>
          <p:cNvPr id="6" name="TextBox 5"/>
          <p:cNvSpPr txBox="1"/>
          <p:nvPr/>
        </p:nvSpPr>
        <p:spPr>
          <a:xfrm>
            <a:off x="749808" y="1444752"/>
            <a:ext cx="2194560" cy="320040"/>
          </a:xfrm>
          <a:prstGeom prst="rect">
            <a:avLst/>
          </a:prstGeom>
          <a:noFill/>
        </p:spPr>
        <p:txBody>
          <a:bodyPr wrap="square">
            <a:spAutoFit/>
          </a:bodyPr>
          <a:lstStyle/>
          <a:p>
            <a:pPr algn="l"/>
            <a:r>
              <a:rPr sz="2200" b="1">
                <a:solidFill>
                  <a:srgbClr val="111827"/>
                </a:solidFill>
                <a:latin typeface="Microsoft YaHei"/>
              </a:rPr>
              <a:t>3</a:t>
            </a:r>
          </a:p>
        </p:txBody>
      </p:sp>
      <p:sp>
        <p:nvSpPr>
          <p:cNvPr id="7" name="Rounded Rectangle 6"/>
          <p:cNvSpPr/>
          <p:nvPr/>
        </p:nvSpPr>
        <p:spPr>
          <a:xfrm>
            <a:off x="3200400" y="1097280"/>
            <a:ext cx="2377440" cy="914400"/>
          </a:xfrm>
          <a:prstGeom prst="roundRect">
            <a:avLst/>
          </a:prstGeom>
          <a:solidFill>
            <a:srgbClr val="F8FAFC"/>
          </a:solidFill>
          <a:ln>
            <a:solidFill>
              <a:srgbClr val="E5E7E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3310128" y="1188720"/>
            <a:ext cx="2194560" cy="228600"/>
          </a:xfrm>
          <a:prstGeom prst="rect">
            <a:avLst/>
          </a:prstGeom>
          <a:noFill/>
        </p:spPr>
        <p:txBody>
          <a:bodyPr wrap="square">
            <a:spAutoFit/>
          </a:bodyPr>
          <a:lstStyle/>
          <a:p>
            <a:pPr algn="l"/>
            <a:r>
              <a:rPr sz="1200" b="0">
                <a:solidFill>
                  <a:srgbClr val="6B7280"/>
                </a:solidFill>
                <a:latin typeface="Microsoft YaHei"/>
              </a:rPr>
              <a:t>高潜人数</a:t>
            </a:r>
          </a:p>
        </p:txBody>
      </p:sp>
      <p:sp>
        <p:nvSpPr>
          <p:cNvPr id="9" name="TextBox 8"/>
          <p:cNvSpPr txBox="1"/>
          <p:nvPr/>
        </p:nvSpPr>
        <p:spPr>
          <a:xfrm>
            <a:off x="3310128" y="1444752"/>
            <a:ext cx="2194560" cy="320040"/>
          </a:xfrm>
          <a:prstGeom prst="rect">
            <a:avLst/>
          </a:prstGeom>
          <a:noFill/>
        </p:spPr>
        <p:txBody>
          <a:bodyPr wrap="square">
            <a:spAutoFit/>
          </a:bodyPr>
          <a:lstStyle/>
          <a:p>
            <a:pPr algn="l"/>
            <a:r>
              <a:rPr sz="2200" b="1">
                <a:solidFill>
                  <a:srgbClr val="111827"/>
                </a:solidFill>
                <a:latin typeface="Microsoft YaHei"/>
              </a:rPr>
              <a:t>2</a:t>
            </a:r>
          </a:p>
        </p:txBody>
      </p:sp>
      <p:sp>
        <p:nvSpPr>
          <p:cNvPr id="10" name="Rounded Rectangle 9"/>
          <p:cNvSpPr/>
          <p:nvPr/>
        </p:nvSpPr>
        <p:spPr>
          <a:xfrm>
            <a:off x="5760720" y="1097280"/>
            <a:ext cx="2377440" cy="914400"/>
          </a:xfrm>
          <a:prstGeom prst="roundRect">
            <a:avLst/>
          </a:prstGeom>
          <a:solidFill>
            <a:srgbClr val="F8FAFC"/>
          </a:solidFill>
          <a:ln>
            <a:solidFill>
              <a:srgbClr val="E5E7E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870448" y="1188720"/>
            <a:ext cx="2194560" cy="228600"/>
          </a:xfrm>
          <a:prstGeom prst="rect">
            <a:avLst/>
          </a:prstGeom>
          <a:noFill/>
        </p:spPr>
        <p:txBody>
          <a:bodyPr wrap="square">
            <a:spAutoFit/>
          </a:bodyPr>
          <a:lstStyle/>
          <a:p>
            <a:pPr algn="l"/>
            <a:r>
              <a:rPr sz="1200" b="0">
                <a:solidFill>
                  <a:srgbClr val="6B7280"/>
                </a:solidFill>
                <a:latin typeface="Microsoft YaHei"/>
              </a:rPr>
              <a:t>风险人数</a:t>
            </a:r>
          </a:p>
        </p:txBody>
      </p:sp>
      <p:sp>
        <p:nvSpPr>
          <p:cNvPr id="12" name="TextBox 11"/>
          <p:cNvSpPr txBox="1"/>
          <p:nvPr/>
        </p:nvSpPr>
        <p:spPr>
          <a:xfrm>
            <a:off x="5870448" y="1444752"/>
            <a:ext cx="2194560" cy="320040"/>
          </a:xfrm>
          <a:prstGeom prst="rect">
            <a:avLst/>
          </a:prstGeom>
          <a:noFill/>
        </p:spPr>
        <p:txBody>
          <a:bodyPr wrap="square">
            <a:spAutoFit/>
          </a:bodyPr>
          <a:lstStyle/>
          <a:p>
            <a:pPr algn="l"/>
            <a:r>
              <a:rPr sz="2200" b="1">
                <a:solidFill>
                  <a:srgbClr val="111827"/>
                </a:solidFill>
                <a:latin typeface="Microsoft YaHei"/>
              </a:rPr>
              <a:t>2</a:t>
            </a:r>
          </a:p>
        </p:txBody>
      </p:sp>
      <p:sp>
        <p:nvSpPr>
          <p:cNvPr id="13" name="Rounded Rectangle 12"/>
          <p:cNvSpPr/>
          <p:nvPr/>
        </p:nvSpPr>
        <p:spPr>
          <a:xfrm>
            <a:off x="8321040" y="1097280"/>
            <a:ext cx="2377440" cy="914400"/>
          </a:xfrm>
          <a:prstGeom prst="roundRect">
            <a:avLst/>
          </a:prstGeom>
          <a:solidFill>
            <a:srgbClr val="F8FAFC"/>
          </a:solidFill>
          <a:ln>
            <a:solidFill>
              <a:srgbClr val="E5E7E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8430768" y="1188720"/>
            <a:ext cx="2194560" cy="228600"/>
          </a:xfrm>
          <a:prstGeom prst="rect">
            <a:avLst/>
          </a:prstGeom>
          <a:noFill/>
        </p:spPr>
        <p:txBody>
          <a:bodyPr wrap="square">
            <a:spAutoFit/>
          </a:bodyPr>
          <a:lstStyle/>
          <a:p>
            <a:pPr algn="l"/>
            <a:r>
              <a:rPr sz="1200" b="0">
                <a:solidFill>
                  <a:srgbClr val="6B7280"/>
                </a:solidFill>
                <a:latin typeface="Microsoft YaHei"/>
              </a:rPr>
              <a:t>晋升观察人数</a:t>
            </a:r>
          </a:p>
        </p:txBody>
      </p:sp>
      <p:sp>
        <p:nvSpPr>
          <p:cNvPr id="15" name="TextBox 14"/>
          <p:cNvSpPr txBox="1"/>
          <p:nvPr/>
        </p:nvSpPr>
        <p:spPr>
          <a:xfrm>
            <a:off x="8430768" y="1444752"/>
            <a:ext cx="2194560" cy="320040"/>
          </a:xfrm>
          <a:prstGeom prst="rect">
            <a:avLst/>
          </a:prstGeom>
          <a:noFill/>
        </p:spPr>
        <p:txBody>
          <a:bodyPr wrap="square">
            <a:spAutoFit/>
          </a:bodyPr>
          <a:lstStyle/>
          <a:p>
            <a:pPr algn="l"/>
            <a:r>
              <a:rPr sz="2200" b="1">
                <a:solidFill>
                  <a:srgbClr val="111827"/>
                </a:solidFill>
                <a:latin typeface="Microsoft YaHei"/>
              </a:rPr>
              <a:t>1</a:t>
            </a:r>
          </a:p>
        </p:txBody>
      </p:sp>
      <p:sp>
        <p:nvSpPr>
          <p:cNvPr id="16" name="TextBox 15"/>
          <p:cNvSpPr txBox="1"/>
          <p:nvPr/>
        </p:nvSpPr>
        <p:spPr>
          <a:xfrm>
            <a:off x="731520" y="2468880"/>
            <a:ext cx="3383280" cy="274320"/>
          </a:xfrm>
          <a:prstGeom prst="rect">
            <a:avLst/>
          </a:prstGeom>
          <a:noFill/>
        </p:spPr>
        <p:txBody>
          <a:bodyPr wrap="square">
            <a:spAutoFit/>
          </a:bodyPr>
          <a:lstStyle/>
          <a:p>
            <a:pPr algn="l"/>
            <a:r>
              <a:rPr sz="1600" b="1">
                <a:solidFill>
                  <a:srgbClr val="111827"/>
                </a:solidFill>
                <a:latin typeface="Microsoft YaHei"/>
              </a:rPr>
              <a:t>高潜名单</a:t>
            </a:r>
          </a:p>
        </p:txBody>
      </p:sp>
      <p:sp>
        <p:nvSpPr>
          <p:cNvPr id="17" name="TextBox 16"/>
          <p:cNvSpPr txBox="1"/>
          <p:nvPr/>
        </p:nvSpPr>
        <p:spPr>
          <a:xfrm>
            <a:off x="731520" y="2724912"/>
            <a:ext cx="3383280" cy="3127248"/>
          </a:xfrm>
          <a:prstGeom prst="rect">
            <a:avLst/>
          </a:prstGeom>
          <a:noFill/>
        </p:spPr>
        <p:txBody>
          <a:bodyPr wrap="square">
            <a:spAutoFit/>
          </a:bodyPr>
          <a:lstStyle/>
          <a:p>
            <a:pPr>
              <a:defRPr sz="1500">
                <a:solidFill>
                  <a:srgbClr val="1F2937"/>
                </a:solidFill>
                <a:latin typeface="Microsoft YaHei"/>
              </a:defRPr>
            </a:pPr>
            <a:r>
              <a:t>• 李晨（E001）</a:t>
            </a:r>
          </a:p>
          <a:p>
            <a:pPr>
              <a:defRPr sz="1500">
                <a:solidFill>
                  <a:srgbClr val="1F2937"/>
                </a:solidFill>
                <a:latin typeface="Microsoft YaHei"/>
              </a:defRPr>
            </a:pPr>
            <a:r>
              <a:t>• 周宁（E002）</a:t>
            </a:r>
          </a:p>
        </p:txBody>
      </p:sp>
      <p:sp>
        <p:nvSpPr>
          <p:cNvPr id="18" name="TextBox 17"/>
          <p:cNvSpPr txBox="1"/>
          <p:nvPr/>
        </p:nvSpPr>
        <p:spPr>
          <a:xfrm>
            <a:off x="4389120" y="2468880"/>
            <a:ext cx="3383280" cy="274320"/>
          </a:xfrm>
          <a:prstGeom prst="rect">
            <a:avLst/>
          </a:prstGeom>
          <a:noFill/>
        </p:spPr>
        <p:txBody>
          <a:bodyPr wrap="square">
            <a:spAutoFit/>
          </a:bodyPr>
          <a:lstStyle/>
          <a:p>
            <a:pPr algn="l"/>
            <a:r>
              <a:rPr sz="1600" b="1">
                <a:solidFill>
                  <a:srgbClr val="111827"/>
                </a:solidFill>
                <a:latin typeface="Microsoft YaHei"/>
              </a:rPr>
              <a:t>风险关注名单</a:t>
            </a:r>
          </a:p>
        </p:txBody>
      </p:sp>
      <p:sp>
        <p:nvSpPr>
          <p:cNvPr id="19" name="TextBox 18"/>
          <p:cNvSpPr txBox="1"/>
          <p:nvPr/>
        </p:nvSpPr>
        <p:spPr>
          <a:xfrm>
            <a:off x="4389120" y="2724912"/>
            <a:ext cx="3383280" cy="3127248"/>
          </a:xfrm>
          <a:prstGeom prst="rect">
            <a:avLst/>
          </a:prstGeom>
          <a:noFill/>
        </p:spPr>
        <p:txBody>
          <a:bodyPr wrap="square">
            <a:spAutoFit/>
          </a:bodyPr>
          <a:lstStyle/>
          <a:p>
            <a:pPr>
              <a:defRPr sz="1500">
                <a:solidFill>
                  <a:srgbClr val="1F2937"/>
                </a:solidFill>
                <a:latin typeface="Microsoft YaHei"/>
              </a:defRPr>
            </a:pPr>
            <a:r>
              <a:t>• 李晨（E001）</a:t>
            </a:r>
          </a:p>
          <a:p>
            <a:pPr>
              <a:defRPr sz="1500">
                <a:solidFill>
                  <a:srgbClr val="1F2937"/>
                </a:solidFill>
                <a:latin typeface="Microsoft YaHei"/>
              </a:defRPr>
            </a:pPr>
            <a:r>
              <a:t>• 王凯（E003）</a:t>
            </a:r>
          </a:p>
        </p:txBody>
      </p:sp>
      <p:sp>
        <p:nvSpPr>
          <p:cNvPr id="20" name="TextBox 19"/>
          <p:cNvSpPr txBox="1"/>
          <p:nvPr/>
        </p:nvSpPr>
        <p:spPr>
          <a:xfrm>
            <a:off x="8046720" y="2468880"/>
            <a:ext cx="3383280" cy="274320"/>
          </a:xfrm>
          <a:prstGeom prst="rect">
            <a:avLst/>
          </a:prstGeom>
          <a:noFill/>
        </p:spPr>
        <p:txBody>
          <a:bodyPr wrap="square">
            <a:spAutoFit/>
          </a:bodyPr>
          <a:lstStyle/>
          <a:p>
            <a:pPr algn="l"/>
            <a:r>
              <a:rPr sz="1600" b="1">
                <a:solidFill>
                  <a:srgbClr val="111827"/>
                </a:solidFill>
                <a:latin typeface="Microsoft YaHei"/>
              </a:rPr>
              <a:t>晋升观察名单</a:t>
            </a:r>
          </a:p>
        </p:txBody>
      </p:sp>
      <p:sp>
        <p:nvSpPr>
          <p:cNvPr id="21" name="TextBox 20"/>
          <p:cNvSpPr txBox="1"/>
          <p:nvPr/>
        </p:nvSpPr>
        <p:spPr>
          <a:xfrm>
            <a:off x="8046720" y="2724912"/>
            <a:ext cx="3383280" cy="3127248"/>
          </a:xfrm>
          <a:prstGeom prst="rect">
            <a:avLst/>
          </a:prstGeom>
          <a:noFill/>
        </p:spPr>
        <p:txBody>
          <a:bodyPr wrap="square">
            <a:spAutoFit/>
          </a:bodyPr>
          <a:lstStyle/>
          <a:p>
            <a:pPr>
              <a:defRPr sz="1500">
                <a:solidFill>
                  <a:srgbClr val="1F2937"/>
                </a:solidFill>
                <a:latin typeface="Microsoft YaHei"/>
              </a:defRPr>
            </a:pPr>
            <a:r>
              <a:t>• 李晨（E001）</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548640" y="320040"/>
            <a:ext cx="10789920" cy="411480"/>
          </a:xfrm>
          <a:prstGeom prst="rect">
            <a:avLst/>
          </a:prstGeom>
          <a:noFill/>
        </p:spPr>
        <p:txBody>
          <a:bodyPr wrap="square">
            <a:spAutoFit/>
          </a:bodyPr>
          <a:lstStyle/>
          <a:p>
            <a:pPr algn="l"/>
            <a:r>
              <a:rPr sz="2800" b="1">
                <a:solidFill>
                  <a:srgbClr val="1E3A8A"/>
                </a:solidFill>
                <a:latin typeface="Microsoft YaHei"/>
              </a:rPr>
              <a:t>组织分析总览</a:t>
            </a:r>
          </a:p>
        </p:txBody>
      </p:sp>
      <p:sp>
        <p:nvSpPr>
          <p:cNvPr id="3" name="TextBox 2"/>
          <p:cNvSpPr txBox="1"/>
          <p:nvPr/>
        </p:nvSpPr>
        <p:spPr>
          <a:xfrm>
            <a:off x="566928" y="713232"/>
            <a:ext cx="10058400" cy="256032"/>
          </a:xfrm>
          <a:prstGeom prst="rect">
            <a:avLst/>
          </a:prstGeom>
          <a:noFill/>
        </p:spPr>
        <p:txBody>
          <a:bodyPr wrap="square">
            <a:spAutoFit/>
          </a:bodyPr>
          <a:lstStyle/>
          <a:p>
            <a:pPr algn="l"/>
            <a:r>
              <a:rPr sz="1100" b="0">
                <a:solidFill>
                  <a:srgbClr val="6B7280"/>
                </a:solidFill>
                <a:latin typeface="Microsoft YaHei"/>
              </a:rPr>
              <a:t>用于理解部门健康度、Top performer 与组织层洞察</a:t>
            </a:r>
          </a:p>
        </p:txBody>
      </p:sp>
      <p:sp>
        <p:nvSpPr>
          <p:cNvPr id="4" name="Rounded Rectangle 3"/>
          <p:cNvSpPr/>
          <p:nvPr/>
        </p:nvSpPr>
        <p:spPr>
          <a:xfrm>
            <a:off x="640080" y="1005840"/>
            <a:ext cx="2560320" cy="914400"/>
          </a:xfrm>
          <a:prstGeom prst="roundRect">
            <a:avLst/>
          </a:prstGeom>
          <a:solidFill>
            <a:srgbClr val="F8FAFC"/>
          </a:solidFill>
          <a:ln>
            <a:solidFill>
              <a:srgbClr val="E5E7E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749808" y="1097280"/>
            <a:ext cx="2377440" cy="228600"/>
          </a:xfrm>
          <a:prstGeom prst="rect">
            <a:avLst/>
          </a:prstGeom>
          <a:noFill/>
        </p:spPr>
        <p:txBody>
          <a:bodyPr wrap="square">
            <a:spAutoFit/>
          </a:bodyPr>
          <a:lstStyle/>
          <a:p>
            <a:pPr algn="l"/>
            <a:r>
              <a:rPr sz="1200" b="0">
                <a:solidFill>
                  <a:srgbClr val="6B7280"/>
                </a:solidFill>
                <a:latin typeface="Microsoft YaHei"/>
              </a:rPr>
              <a:t>组织样本人数</a:t>
            </a:r>
          </a:p>
        </p:txBody>
      </p:sp>
      <p:sp>
        <p:nvSpPr>
          <p:cNvPr id="6" name="TextBox 5"/>
          <p:cNvSpPr txBox="1"/>
          <p:nvPr/>
        </p:nvSpPr>
        <p:spPr>
          <a:xfrm>
            <a:off x="749808" y="1353312"/>
            <a:ext cx="2377440" cy="320040"/>
          </a:xfrm>
          <a:prstGeom prst="rect">
            <a:avLst/>
          </a:prstGeom>
          <a:noFill/>
        </p:spPr>
        <p:txBody>
          <a:bodyPr wrap="square">
            <a:spAutoFit/>
          </a:bodyPr>
          <a:lstStyle/>
          <a:p>
            <a:pPr algn="l"/>
            <a:r>
              <a:rPr sz="2200" b="1">
                <a:solidFill>
                  <a:srgbClr val="111827"/>
                </a:solidFill>
                <a:latin typeface="Microsoft YaHei"/>
              </a:rPr>
              <a:t>3</a:t>
            </a:r>
          </a:p>
        </p:txBody>
      </p:sp>
      <p:sp>
        <p:nvSpPr>
          <p:cNvPr id="7" name="Rounded Rectangle 6"/>
          <p:cNvSpPr/>
          <p:nvPr/>
        </p:nvSpPr>
        <p:spPr>
          <a:xfrm>
            <a:off x="3383280" y="1005840"/>
            <a:ext cx="2560320" cy="914400"/>
          </a:xfrm>
          <a:prstGeom prst="roundRect">
            <a:avLst/>
          </a:prstGeom>
          <a:solidFill>
            <a:srgbClr val="F8FAFC"/>
          </a:solidFill>
          <a:ln>
            <a:solidFill>
              <a:srgbClr val="E5E7E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3493008" y="1097280"/>
            <a:ext cx="2377440" cy="228600"/>
          </a:xfrm>
          <a:prstGeom prst="rect">
            <a:avLst/>
          </a:prstGeom>
          <a:noFill/>
        </p:spPr>
        <p:txBody>
          <a:bodyPr wrap="square">
            <a:spAutoFit/>
          </a:bodyPr>
          <a:lstStyle/>
          <a:p>
            <a:pPr algn="l"/>
            <a:r>
              <a:rPr sz="1200" b="0">
                <a:solidFill>
                  <a:srgbClr val="6B7280"/>
                </a:solidFill>
                <a:latin typeface="Microsoft YaHei"/>
              </a:rPr>
              <a:t>平均综合分</a:t>
            </a:r>
          </a:p>
        </p:txBody>
      </p:sp>
      <p:sp>
        <p:nvSpPr>
          <p:cNvPr id="9" name="TextBox 8"/>
          <p:cNvSpPr txBox="1"/>
          <p:nvPr/>
        </p:nvSpPr>
        <p:spPr>
          <a:xfrm>
            <a:off x="3493008" y="1353312"/>
            <a:ext cx="2377440" cy="320040"/>
          </a:xfrm>
          <a:prstGeom prst="rect">
            <a:avLst/>
          </a:prstGeom>
          <a:noFill/>
        </p:spPr>
        <p:txBody>
          <a:bodyPr wrap="square">
            <a:spAutoFit/>
          </a:bodyPr>
          <a:lstStyle/>
          <a:p>
            <a:pPr algn="l"/>
            <a:r>
              <a:rPr sz="2200" b="1">
                <a:solidFill>
                  <a:srgbClr val="111827"/>
                </a:solidFill>
                <a:latin typeface="Microsoft YaHei"/>
              </a:rPr>
              <a:t>3.765</a:t>
            </a:r>
          </a:p>
        </p:txBody>
      </p:sp>
      <p:sp>
        <p:nvSpPr>
          <p:cNvPr id="10" name="TextBox 9"/>
          <p:cNvSpPr txBox="1"/>
          <p:nvPr/>
        </p:nvSpPr>
        <p:spPr>
          <a:xfrm>
            <a:off x="731520" y="2194560"/>
            <a:ext cx="5029200" cy="274320"/>
          </a:xfrm>
          <a:prstGeom prst="rect">
            <a:avLst/>
          </a:prstGeom>
          <a:noFill/>
        </p:spPr>
        <p:txBody>
          <a:bodyPr wrap="square">
            <a:spAutoFit/>
          </a:bodyPr>
          <a:lstStyle/>
          <a:p>
            <a:pPr algn="l"/>
            <a:r>
              <a:rPr sz="1600" b="1">
                <a:solidFill>
                  <a:srgbClr val="111827"/>
                </a:solidFill>
                <a:latin typeface="Microsoft YaHei"/>
              </a:rPr>
              <a:t>自动洞察</a:t>
            </a:r>
          </a:p>
        </p:txBody>
      </p:sp>
      <p:sp>
        <p:nvSpPr>
          <p:cNvPr id="11" name="TextBox 10"/>
          <p:cNvSpPr txBox="1"/>
          <p:nvPr/>
        </p:nvSpPr>
        <p:spPr>
          <a:xfrm>
            <a:off x="731520" y="2450592"/>
            <a:ext cx="5029200" cy="3218688"/>
          </a:xfrm>
          <a:prstGeom prst="rect">
            <a:avLst/>
          </a:prstGeom>
          <a:noFill/>
        </p:spPr>
        <p:txBody>
          <a:bodyPr wrap="square">
            <a:spAutoFit/>
          </a:bodyPr>
          <a:lstStyle/>
          <a:p>
            <a:pPr>
              <a:defRPr sz="1400">
                <a:solidFill>
                  <a:srgbClr val="1F2937"/>
                </a:solidFill>
                <a:latin typeface="Microsoft YaHei"/>
              </a:defRPr>
            </a:pPr>
            <a:r>
              <a:t>• 当前样本中人数最多的部门为平台运营部，共1人。</a:t>
            </a:r>
          </a:p>
          <a:p>
            <a:pPr>
              <a:defRPr sz="1400">
                <a:solidFill>
                  <a:srgbClr val="1F2937"/>
                </a:solidFill>
                <a:latin typeface="Microsoft YaHei"/>
              </a:defRPr>
            </a:pPr>
            <a:r>
              <a:t>• 当前高潜人数为2人，占成功样本的66.7% 。</a:t>
            </a:r>
          </a:p>
          <a:p>
            <a:pPr>
              <a:defRPr sz="1400">
                <a:solidFill>
                  <a:srgbClr val="1F2937"/>
                </a:solidFill>
                <a:latin typeface="Microsoft YaHei"/>
              </a:defRPr>
            </a:pPr>
            <a:r>
              <a:t>• 当前风险关注人数为2人，建议优先结合部门分布做针对性复核。</a:t>
            </a:r>
          </a:p>
          <a:p>
            <a:pPr>
              <a:defRPr sz="1400">
                <a:solidFill>
                  <a:srgbClr val="1F2937"/>
                </a:solidFill>
                <a:latin typeface="Microsoft YaHei"/>
              </a:defRPr>
            </a:pPr>
            <a:r>
              <a:t>• 当前晋升观察名单共1人，可作为后续干部讨论会重点关注对象。</a:t>
            </a:r>
          </a:p>
          <a:p>
            <a:pPr>
              <a:defRPr sz="1400">
                <a:solidFill>
                  <a:srgbClr val="1F2937"/>
                </a:solidFill>
                <a:latin typeface="Microsoft YaHei"/>
              </a:defRPr>
            </a:pPr>
            <a:r>
              <a:t>• 当前样本整体平均综合分为3.765。</a:t>
            </a:r>
          </a:p>
        </p:txBody>
      </p:sp>
      <p:sp>
        <p:nvSpPr>
          <p:cNvPr id="12" name="Rectangle 11"/>
          <p:cNvSpPr/>
          <p:nvPr/>
        </p:nvSpPr>
        <p:spPr>
          <a:xfrm>
            <a:off x="5943600" y="1828800"/>
            <a:ext cx="1645920" cy="411480"/>
          </a:xfrm>
          <a:prstGeom prst="rect">
            <a:avLst/>
          </a:prstGeom>
          <a:solidFill>
            <a:srgbClr val="F3F4F6"/>
          </a:solidFill>
          <a:ln>
            <a:solidFill>
              <a:srgbClr val="E5E7E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989320" y="1856232"/>
            <a:ext cx="1554480" cy="365760"/>
          </a:xfrm>
          <a:prstGeom prst="rect">
            <a:avLst/>
          </a:prstGeom>
          <a:noFill/>
        </p:spPr>
        <p:txBody>
          <a:bodyPr wrap="square">
            <a:spAutoFit/>
          </a:bodyPr>
          <a:lstStyle/>
          <a:p>
            <a:pPr algn="l"/>
            <a:r>
              <a:rPr sz="1100" b="1">
                <a:solidFill>
                  <a:srgbClr val="1F2937"/>
                </a:solidFill>
                <a:latin typeface="Microsoft YaHei"/>
              </a:rPr>
              <a:t>部门</a:t>
            </a:r>
          </a:p>
        </p:txBody>
      </p:sp>
      <p:sp>
        <p:nvSpPr>
          <p:cNvPr id="14" name="Rectangle 13"/>
          <p:cNvSpPr/>
          <p:nvPr/>
        </p:nvSpPr>
        <p:spPr>
          <a:xfrm>
            <a:off x="7589520" y="1828800"/>
            <a:ext cx="731520" cy="411480"/>
          </a:xfrm>
          <a:prstGeom prst="rect">
            <a:avLst/>
          </a:prstGeom>
          <a:solidFill>
            <a:srgbClr val="F3F4F6"/>
          </a:solidFill>
          <a:ln>
            <a:solidFill>
              <a:srgbClr val="E5E7E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635240" y="1856232"/>
            <a:ext cx="640080" cy="365760"/>
          </a:xfrm>
          <a:prstGeom prst="rect">
            <a:avLst/>
          </a:prstGeom>
          <a:noFill/>
        </p:spPr>
        <p:txBody>
          <a:bodyPr wrap="square">
            <a:spAutoFit/>
          </a:bodyPr>
          <a:lstStyle/>
          <a:p>
            <a:pPr algn="l"/>
            <a:r>
              <a:rPr sz="1100" b="1">
                <a:solidFill>
                  <a:srgbClr val="1F2937"/>
                </a:solidFill>
                <a:latin typeface="Microsoft YaHei"/>
              </a:rPr>
              <a:t>人数</a:t>
            </a:r>
          </a:p>
        </p:txBody>
      </p:sp>
      <p:sp>
        <p:nvSpPr>
          <p:cNvPr id="16" name="Rectangle 15"/>
          <p:cNvSpPr/>
          <p:nvPr/>
        </p:nvSpPr>
        <p:spPr>
          <a:xfrm>
            <a:off x="8321040" y="1828800"/>
            <a:ext cx="1005840" cy="411480"/>
          </a:xfrm>
          <a:prstGeom prst="rect">
            <a:avLst/>
          </a:prstGeom>
          <a:solidFill>
            <a:srgbClr val="F3F4F6"/>
          </a:solidFill>
          <a:ln>
            <a:solidFill>
              <a:srgbClr val="E5E7E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8366760" y="1856232"/>
            <a:ext cx="914400" cy="365760"/>
          </a:xfrm>
          <a:prstGeom prst="rect">
            <a:avLst/>
          </a:prstGeom>
          <a:noFill/>
        </p:spPr>
        <p:txBody>
          <a:bodyPr wrap="square">
            <a:spAutoFit/>
          </a:bodyPr>
          <a:lstStyle/>
          <a:p>
            <a:pPr algn="l"/>
            <a:r>
              <a:rPr sz="1100" b="1">
                <a:solidFill>
                  <a:srgbClr val="1F2937"/>
                </a:solidFill>
                <a:latin typeface="Microsoft YaHei"/>
              </a:rPr>
              <a:t>平均分</a:t>
            </a:r>
          </a:p>
        </p:txBody>
      </p:sp>
      <p:sp>
        <p:nvSpPr>
          <p:cNvPr id="18" name="Rectangle 17"/>
          <p:cNvSpPr/>
          <p:nvPr/>
        </p:nvSpPr>
        <p:spPr>
          <a:xfrm>
            <a:off x="9326880" y="1828800"/>
            <a:ext cx="731520" cy="411480"/>
          </a:xfrm>
          <a:prstGeom prst="rect">
            <a:avLst/>
          </a:prstGeom>
          <a:solidFill>
            <a:srgbClr val="F3F4F6"/>
          </a:solidFill>
          <a:ln>
            <a:solidFill>
              <a:srgbClr val="E5E7E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9372600" y="1856232"/>
            <a:ext cx="640080" cy="365760"/>
          </a:xfrm>
          <a:prstGeom prst="rect">
            <a:avLst/>
          </a:prstGeom>
          <a:noFill/>
        </p:spPr>
        <p:txBody>
          <a:bodyPr wrap="square">
            <a:spAutoFit/>
          </a:bodyPr>
          <a:lstStyle/>
          <a:p>
            <a:pPr algn="l"/>
            <a:r>
              <a:rPr sz="1100" b="1">
                <a:solidFill>
                  <a:srgbClr val="1F2937"/>
                </a:solidFill>
                <a:latin typeface="Microsoft YaHei"/>
              </a:rPr>
              <a:t>高潜</a:t>
            </a:r>
          </a:p>
        </p:txBody>
      </p:sp>
      <p:sp>
        <p:nvSpPr>
          <p:cNvPr id="20" name="Rectangle 19"/>
          <p:cNvSpPr/>
          <p:nvPr/>
        </p:nvSpPr>
        <p:spPr>
          <a:xfrm>
            <a:off x="10058400" y="1828800"/>
            <a:ext cx="731520" cy="411480"/>
          </a:xfrm>
          <a:prstGeom prst="rect">
            <a:avLst/>
          </a:prstGeom>
          <a:solidFill>
            <a:srgbClr val="F3F4F6"/>
          </a:solidFill>
          <a:ln>
            <a:solidFill>
              <a:srgbClr val="E5E7E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TextBox 20"/>
          <p:cNvSpPr txBox="1"/>
          <p:nvPr/>
        </p:nvSpPr>
        <p:spPr>
          <a:xfrm>
            <a:off x="10104120" y="1856232"/>
            <a:ext cx="640080" cy="365760"/>
          </a:xfrm>
          <a:prstGeom prst="rect">
            <a:avLst/>
          </a:prstGeom>
          <a:noFill/>
        </p:spPr>
        <p:txBody>
          <a:bodyPr wrap="square">
            <a:spAutoFit/>
          </a:bodyPr>
          <a:lstStyle/>
          <a:p>
            <a:pPr algn="l"/>
            <a:r>
              <a:rPr sz="1100" b="1">
                <a:solidFill>
                  <a:srgbClr val="1F2937"/>
                </a:solidFill>
                <a:latin typeface="Microsoft YaHei"/>
              </a:rPr>
              <a:t>风险</a:t>
            </a:r>
          </a:p>
        </p:txBody>
      </p:sp>
      <p:sp>
        <p:nvSpPr>
          <p:cNvPr id="22" name="Rectangle 21"/>
          <p:cNvSpPr/>
          <p:nvPr/>
        </p:nvSpPr>
        <p:spPr>
          <a:xfrm>
            <a:off x="5943600" y="2240280"/>
            <a:ext cx="1645920" cy="411480"/>
          </a:xfrm>
          <a:prstGeom prst="rect">
            <a:avLst/>
          </a:prstGeom>
          <a:solidFill>
            <a:srgbClr val="FFFFFF"/>
          </a:solidFill>
          <a:ln>
            <a:solidFill>
              <a:srgbClr val="E5E7E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TextBox 22"/>
          <p:cNvSpPr txBox="1"/>
          <p:nvPr/>
        </p:nvSpPr>
        <p:spPr>
          <a:xfrm>
            <a:off x="5989320" y="2267712"/>
            <a:ext cx="1554480" cy="365760"/>
          </a:xfrm>
          <a:prstGeom prst="rect">
            <a:avLst/>
          </a:prstGeom>
          <a:noFill/>
        </p:spPr>
        <p:txBody>
          <a:bodyPr wrap="square">
            <a:spAutoFit/>
          </a:bodyPr>
          <a:lstStyle/>
          <a:p>
            <a:pPr algn="l"/>
            <a:r>
              <a:rPr sz="1000" b="0">
                <a:solidFill>
                  <a:srgbClr val="1F2937"/>
                </a:solidFill>
                <a:latin typeface="Microsoft YaHei"/>
              </a:rPr>
              <a:t>平台运营部</a:t>
            </a:r>
          </a:p>
        </p:txBody>
      </p:sp>
      <p:sp>
        <p:nvSpPr>
          <p:cNvPr id="24" name="Rectangle 23"/>
          <p:cNvSpPr/>
          <p:nvPr/>
        </p:nvSpPr>
        <p:spPr>
          <a:xfrm>
            <a:off x="7589520" y="2240280"/>
            <a:ext cx="731520" cy="411480"/>
          </a:xfrm>
          <a:prstGeom prst="rect">
            <a:avLst/>
          </a:prstGeom>
          <a:solidFill>
            <a:srgbClr val="FFFFFF"/>
          </a:solidFill>
          <a:ln>
            <a:solidFill>
              <a:srgbClr val="E5E7E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7635240" y="2267712"/>
            <a:ext cx="640080" cy="365760"/>
          </a:xfrm>
          <a:prstGeom prst="rect">
            <a:avLst/>
          </a:prstGeom>
          <a:noFill/>
        </p:spPr>
        <p:txBody>
          <a:bodyPr wrap="square">
            <a:spAutoFit/>
          </a:bodyPr>
          <a:lstStyle/>
          <a:p>
            <a:pPr algn="l"/>
            <a:r>
              <a:rPr sz="1000" b="0">
                <a:solidFill>
                  <a:srgbClr val="1F2937"/>
                </a:solidFill>
                <a:latin typeface="Microsoft YaHei"/>
              </a:rPr>
              <a:t>1</a:t>
            </a:r>
          </a:p>
        </p:txBody>
      </p:sp>
      <p:sp>
        <p:nvSpPr>
          <p:cNvPr id="26" name="Rectangle 25"/>
          <p:cNvSpPr/>
          <p:nvPr/>
        </p:nvSpPr>
        <p:spPr>
          <a:xfrm>
            <a:off x="8321040" y="2240280"/>
            <a:ext cx="1005840" cy="411480"/>
          </a:xfrm>
          <a:prstGeom prst="rect">
            <a:avLst/>
          </a:prstGeom>
          <a:solidFill>
            <a:srgbClr val="FFFFFF"/>
          </a:solidFill>
          <a:ln>
            <a:solidFill>
              <a:srgbClr val="E5E7E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8366760" y="2267712"/>
            <a:ext cx="914400" cy="365760"/>
          </a:xfrm>
          <a:prstGeom prst="rect">
            <a:avLst/>
          </a:prstGeom>
          <a:noFill/>
        </p:spPr>
        <p:txBody>
          <a:bodyPr wrap="square">
            <a:spAutoFit/>
          </a:bodyPr>
          <a:lstStyle/>
          <a:p>
            <a:pPr algn="l"/>
            <a:r>
              <a:rPr sz="1000" b="0">
                <a:solidFill>
                  <a:srgbClr val="1F2937"/>
                </a:solidFill>
                <a:latin typeface="Microsoft YaHei"/>
              </a:rPr>
              <a:t>4.1794</a:t>
            </a:r>
          </a:p>
        </p:txBody>
      </p:sp>
      <p:sp>
        <p:nvSpPr>
          <p:cNvPr id="28" name="Rectangle 27"/>
          <p:cNvSpPr/>
          <p:nvPr/>
        </p:nvSpPr>
        <p:spPr>
          <a:xfrm>
            <a:off x="9326880" y="2240280"/>
            <a:ext cx="731520" cy="411480"/>
          </a:xfrm>
          <a:prstGeom prst="rect">
            <a:avLst/>
          </a:prstGeom>
          <a:solidFill>
            <a:srgbClr val="FFFFFF"/>
          </a:solidFill>
          <a:ln>
            <a:solidFill>
              <a:srgbClr val="E5E7E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9372600" y="2267712"/>
            <a:ext cx="640080" cy="365760"/>
          </a:xfrm>
          <a:prstGeom prst="rect">
            <a:avLst/>
          </a:prstGeom>
          <a:noFill/>
        </p:spPr>
        <p:txBody>
          <a:bodyPr wrap="square">
            <a:spAutoFit/>
          </a:bodyPr>
          <a:lstStyle/>
          <a:p>
            <a:pPr algn="l"/>
            <a:r>
              <a:rPr sz="1000" b="0">
                <a:solidFill>
                  <a:srgbClr val="1F2937"/>
                </a:solidFill>
                <a:latin typeface="Microsoft YaHei"/>
              </a:rPr>
              <a:t>1</a:t>
            </a:r>
          </a:p>
        </p:txBody>
      </p:sp>
      <p:sp>
        <p:nvSpPr>
          <p:cNvPr id="30" name="Rectangle 29"/>
          <p:cNvSpPr/>
          <p:nvPr/>
        </p:nvSpPr>
        <p:spPr>
          <a:xfrm>
            <a:off x="10058400" y="2240280"/>
            <a:ext cx="731520" cy="411480"/>
          </a:xfrm>
          <a:prstGeom prst="rect">
            <a:avLst/>
          </a:prstGeom>
          <a:solidFill>
            <a:srgbClr val="FFFFFF"/>
          </a:solidFill>
          <a:ln>
            <a:solidFill>
              <a:srgbClr val="E5E7E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10104120" y="2267712"/>
            <a:ext cx="640080" cy="365760"/>
          </a:xfrm>
          <a:prstGeom prst="rect">
            <a:avLst/>
          </a:prstGeom>
          <a:noFill/>
        </p:spPr>
        <p:txBody>
          <a:bodyPr wrap="square">
            <a:spAutoFit/>
          </a:bodyPr>
          <a:lstStyle/>
          <a:p>
            <a:pPr algn="l"/>
            <a:r>
              <a:rPr sz="1000" b="0">
                <a:solidFill>
                  <a:srgbClr val="1F2937"/>
                </a:solidFill>
                <a:latin typeface="Microsoft YaHei"/>
              </a:rPr>
              <a:t>1</a:t>
            </a:r>
          </a:p>
        </p:txBody>
      </p:sp>
      <p:sp>
        <p:nvSpPr>
          <p:cNvPr id="32" name="Rectangle 31"/>
          <p:cNvSpPr/>
          <p:nvPr/>
        </p:nvSpPr>
        <p:spPr>
          <a:xfrm>
            <a:off x="5943600" y="2651760"/>
            <a:ext cx="1645920" cy="411480"/>
          </a:xfrm>
          <a:prstGeom prst="rect">
            <a:avLst/>
          </a:prstGeom>
          <a:solidFill>
            <a:srgbClr val="FFFFFF"/>
          </a:solidFill>
          <a:ln>
            <a:solidFill>
              <a:srgbClr val="E5E7E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3" name="TextBox 32"/>
          <p:cNvSpPr txBox="1"/>
          <p:nvPr/>
        </p:nvSpPr>
        <p:spPr>
          <a:xfrm>
            <a:off x="5989320" y="2679192"/>
            <a:ext cx="1554480" cy="365760"/>
          </a:xfrm>
          <a:prstGeom prst="rect">
            <a:avLst/>
          </a:prstGeom>
          <a:noFill/>
        </p:spPr>
        <p:txBody>
          <a:bodyPr wrap="square">
            <a:spAutoFit/>
          </a:bodyPr>
          <a:lstStyle/>
          <a:p>
            <a:pPr algn="l"/>
            <a:r>
              <a:rPr sz="1000" b="0">
                <a:solidFill>
                  <a:srgbClr val="1F2937"/>
                </a:solidFill>
                <a:latin typeface="Microsoft YaHei"/>
              </a:rPr>
              <a:t>增长营销部</a:t>
            </a:r>
          </a:p>
        </p:txBody>
      </p:sp>
      <p:sp>
        <p:nvSpPr>
          <p:cNvPr id="34" name="Rectangle 33"/>
          <p:cNvSpPr/>
          <p:nvPr/>
        </p:nvSpPr>
        <p:spPr>
          <a:xfrm>
            <a:off x="7589520" y="2651760"/>
            <a:ext cx="731520" cy="411480"/>
          </a:xfrm>
          <a:prstGeom prst="rect">
            <a:avLst/>
          </a:prstGeom>
          <a:solidFill>
            <a:srgbClr val="FFFFFF"/>
          </a:solidFill>
          <a:ln>
            <a:solidFill>
              <a:srgbClr val="E5E7E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5" name="TextBox 34"/>
          <p:cNvSpPr txBox="1"/>
          <p:nvPr/>
        </p:nvSpPr>
        <p:spPr>
          <a:xfrm>
            <a:off x="7635240" y="2679192"/>
            <a:ext cx="640080" cy="365760"/>
          </a:xfrm>
          <a:prstGeom prst="rect">
            <a:avLst/>
          </a:prstGeom>
          <a:noFill/>
        </p:spPr>
        <p:txBody>
          <a:bodyPr wrap="square">
            <a:spAutoFit/>
          </a:bodyPr>
          <a:lstStyle/>
          <a:p>
            <a:pPr algn="l"/>
            <a:r>
              <a:rPr sz="1000" b="0">
                <a:solidFill>
                  <a:srgbClr val="1F2937"/>
                </a:solidFill>
                <a:latin typeface="Microsoft YaHei"/>
              </a:rPr>
              <a:t>1</a:t>
            </a:r>
          </a:p>
        </p:txBody>
      </p:sp>
      <p:sp>
        <p:nvSpPr>
          <p:cNvPr id="36" name="Rectangle 35"/>
          <p:cNvSpPr/>
          <p:nvPr/>
        </p:nvSpPr>
        <p:spPr>
          <a:xfrm>
            <a:off x="8321040" y="2651760"/>
            <a:ext cx="1005840" cy="411480"/>
          </a:xfrm>
          <a:prstGeom prst="rect">
            <a:avLst/>
          </a:prstGeom>
          <a:solidFill>
            <a:srgbClr val="FFFFFF"/>
          </a:solidFill>
          <a:ln>
            <a:solidFill>
              <a:srgbClr val="E5E7E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7" name="TextBox 36"/>
          <p:cNvSpPr txBox="1"/>
          <p:nvPr/>
        </p:nvSpPr>
        <p:spPr>
          <a:xfrm>
            <a:off x="8366760" y="2679192"/>
            <a:ext cx="914400" cy="365760"/>
          </a:xfrm>
          <a:prstGeom prst="rect">
            <a:avLst/>
          </a:prstGeom>
          <a:noFill/>
        </p:spPr>
        <p:txBody>
          <a:bodyPr wrap="square">
            <a:spAutoFit/>
          </a:bodyPr>
          <a:lstStyle/>
          <a:p>
            <a:pPr algn="l"/>
            <a:r>
              <a:rPr sz="1000" b="0">
                <a:solidFill>
                  <a:srgbClr val="1F2937"/>
                </a:solidFill>
                <a:latin typeface="Microsoft YaHei"/>
              </a:rPr>
              <a:t>4.1167</a:t>
            </a:r>
          </a:p>
        </p:txBody>
      </p:sp>
      <p:sp>
        <p:nvSpPr>
          <p:cNvPr id="38" name="Rectangle 37"/>
          <p:cNvSpPr/>
          <p:nvPr/>
        </p:nvSpPr>
        <p:spPr>
          <a:xfrm>
            <a:off x="9326880" y="2651760"/>
            <a:ext cx="731520" cy="411480"/>
          </a:xfrm>
          <a:prstGeom prst="rect">
            <a:avLst/>
          </a:prstGeom>
          <a:solidFill>
            <a:srgbClr val="FFFFFF"/>
          </a:solidFill>
          <a:ln>
            <a:solidFill>
              <a:srgbClr val="E5E7E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9" name="TextBox 38"/>
          <p:cNvSpPr txBox="1"/>
          <p:nvPr/>
        </p:nvSpPr>
        <p:spPr>
          <a:xfrm>
            <a:off x="9372600" y="2679192"/>
            <a:ext cx="640080" cy="365760"/>
          </a:xfrm>
          <a:prstGeom prst="rect">
            <a:avLst/>
          </a:prstGeom>
          <a:noFill/>
        </p:spPr>
        <p:txBody>
          <a:bodyPr wrap="square">
            <a:spAutoFit/>
          </a:bodyPr>
          <a:lstStyle/>
          <a:p>
            <a:pPr algn="l"/>
            <a:r>
              <a:rPr sz="1000" b="0">
                <a:solidFill>
                  <a:srgbClr val="1F2937"/>
                </a:solidFill>
                <a:latin typeface="Microsoft YaHei"/>
              </a:rPr>
              <a:t>1</a:t>
            </a:r>
          </a:p>
        </p:txBody>
      </p:sp>
      <p:sp>
        <p:nvSpPr>
          <p:cNvPr id="40" name="Rectangle 39"/>
          <p:cNvSpPr/>
          <p:nvPr/>
        </p:nvSpPr>
        <p:spPr>
          <a:xfrm>
            <a:off x="10058400" y="2651760"/>
            <a:ext cx="731520" cy="411480"/>
          </a:xfrm>
          <a:prstGeom prst="rect">
            <a:avLst/>
          </a:prstGeom>
          <a:solidFill>
            <a:srgbClr val="FFFFFF"/>
          </a:solidFill>
          <a:ln>
            <a:solidFill>
              <a:srgbClr val="E5E7E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1" name="TextBox 40"/>
          <p:cNvSpPr txBox="1"/>
          <p:nvPr/>
        </p:nvSpPr>
        <p:spPr>
          <a:xfrm>
            <a:off x="10104120" y="2679192"/>
            <a:ext cx="640080" cy="365760"/>
          </a:xfrm>
          <a:prstGeom prst="rect">
            <a:avLst/>
          </a:prstGeom>
          <a:noFill/>
        </p:spPr>
        <p:txBody>
          <a:bodyPr wrap="square">
            <a:spAutoFit/>
          </a:bodyPr>
          <a:lstStyle/>
          <a:p>
            <a:pPr algn="l"/>
            <a:r>
              <a:rPr sz="1000" b="0">
                <a:solidFill>
                  <a:srgbClr val="1F2937"/>
                </a:solidFill>
                <a:latin typeface="Microsoft YaHei"/>
              </a:rPr>
              <a:t>0</a:t>
            </a:r>
          </a:p>
        </p:txBody>
      </p:sp>
      <p:sp>
        <p:nvSpPr>
          <p:cNvPr id="42" name="Rectangle 41"/>
          <p:cNvSpPr/>
          <p:nvPr/>
        </p:nvSpPr>
        <p:spPr>
          <a:xfrm>
            <a:off x="5943600" y="3063240"/>
            <a:ext cx="1645920" cy="411480"/>
          </a:xfrm>
          <a:prstGeom prst="rect">
            <a:avLst/>
          </a:prstGeom>
          <a:solidFill>
            <a:srgbClr val="FFFFFF"/>
          </a:solidFill>
          <a:ln>
            <a:solidFill>
              <a:srgbClr val="E5E7E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3" name="TextBox 42"/>
          <p:cNvSpPr txBox="1"/>
          <p:nvPr/>
        </p:nvSpPr>
        <p:spPr>
          <a:xfrm>
            <a:off x="5989320" y="3090672"/>
            <a:ext cx="1554480" cy="365760"/>
          </a:xfrm>
          <a:prstGeom prst="rect">
            <a:avLst/>
          </a:prstGeom>
          <a:noFill/>
        </p:spPr>
        <p:txBody>
          <a:bodyPr wrap="square">
            <a:spAutoFit/>
          </a:bodyPr>
          <a:lstStyle/>
          <a:p>
            <a:pPr algn="l"/>
            <a:r>
              <a:rPr sz="1000" b="0">
                <a:solidFill>
                  <a:srgbClr val="1F2937"/>
                </a:solidFill>
                <a:latin typeface="Microsoft YaHei"/>
              </a:rPr>
              <a:t>供应链采购部</a:t>
            </a:r>
          </a:p>
        </p:txBody>
      </p:sp>
      <p:sp>
        <p:nvSpPr>
          <p:cNvPr id="44" name="Rectangle 43"/>
          <p:cNvSpPr/>
          <p:nvPr/>
        </p:nvSpPr>
        <p:spPr>
          <a:xfrm>
            <a:off x="7589520" y="3063240"/>
            <a:ext cx="731520" cy="411480"/>
          </a:xfrm>
          <a:prstGeom prst="rect">
            <a:avLst/>
          </a:prstGeom>
          <a:solidFill>
            <a:srgbClr val="FFFFFF"/>
          </a:solidFill>
          <a:ln>
            <a:solidFill>
              <a:srgbClr val="E5E7E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5" name="TextBox 44"/>
          <p:cNvSpPr txBox="1"/>
          <p:nvPr/>
        </p:nvSpPr>
        <p:spPr>
          <a:xfrm>
            <a:off x="7635240" y="3090672"/>
            <a:ext cx="640080" cy="365760"/>
          </a:xfrm>
          <a:prstGeom prst="rect">
            <a:avLst/>
          </a:prstGeom>
          <a:noFill/>
        </p:spPr>
        <p:txBody>
          <a:bodyPr wrap="square">
            <a:spAutoFit/>
          </a:bodyPr>
          <a:lstStyle/>
          <a:p>
            <a:pPr algn="l"/>
            <a:r>
              <a:rPr sz="1000" b="0">
                <a:solidFill>
                  <a:srgbClr val="1F2937"/>
                </a:solidFill>
                <a:latin typeface="Microsoft YaHei"/>
              </a:rPr>
              <a:t>1</a:t>
            </a:r>
          </a:p>
        </p:txBody>
      </p:sp>
      <p:sp>
        <p:nvSpPr>
          <p:cNvPr id="46" name="Rectangle 45"/>
          <p:cNvSpPr/>
          <p:nvPr/>
        </p:nvSpPr>
        <p:spPr>
          <a:xfrm>
            <a:off x="8321040" y="3063240"/>
            <a:ext cx="1005840" cy="411480"/>
          </a:xfrm>
          <a:prstGeom prst="rect">
            <a:avLst/>
          </a:prstGeom>
          <a:solidFill>
            <a:srgbClr val="FFFFFF"/>
          </a:solidFill>
          <a:ln>
            <a:solidFill>
              <a:srgbClr val="E5E7E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7" name="TextBox 46"/>
          <p:cNvSpPr txBox="1"/>
          <p:nvPr/>
        </p:nvSpPr>
        <p:spPr>
          <a:xfrm>
            <a:off x="8366760" y="3090672"/>
            <a:ext cx="914400" cy="365760"/>
          </a:xfrm>
          <a:prstGeom prst="rect">
            <a:avLst/>
          </a:prstGeom>
          <a:noFill/>
        </p:spPr>
        <p:txBody>
          <a:bodyPr wrap="square">
            <a:spAutoFit/>
          </a:bodyPr>
          <a:lstStyle/>
          <a:p>
            <a:pPr algn="l"/>
            <a:r>
              <a:rPr sz="1000" b="0">
                <a:solidFill>
                  <a:srgbClr val="1F2937"/>
                </a:solidFill>
                <a:latin typeface="Microsoft YaHei"/>
              </a:rPr>
              <a:t>2.999</a:t>
            </a:r>
          </a:p>
        </p:txBody>
      </p:sp>
      <p:sp>
        <p:nvSpPr>
          <p:cNvPr id="48" name="Rectangle 47"/>
          <p:cNvSpPr/>
          <p:nvPr/>
        </p:nvSpPr>
        <p:spPr>
          <a:xfrm>
            <a:off x="9326880" y="3063240"/>
            <a:ext cx="731520" cy="411480"/>
          </a:xfrm>
          <a:prstGeom prst="rect">
            <a:avLst/>
          </a:prstGeom>
          <a:solidFill>
            <a:srgbClr val="FFFFFF"/>
          </a:solidFill>
          <a:ln>
            <a:solidFill>
              <a:srgbClr val="E5E7E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9" name="TextBox 48"/>
          <p:cNvSpPr txBox="1"/>
          <p:nvPr/>
        </p:nvSpPr>
        <p:spPr>
          <a:xfrm>
            <a:off x="9372600" y="3090672"/>
            <a:ext cx="640080" cy="365760"/>
          </a:xfrm>
          <a:prstGeom prst="rect">
            <a:avLst/>
          </a:prstGeom>
          <a:noFill/>
        </p:spPr>
        <p:txBody>
          <a:bodyPr wrap="square">
            <a:spAutoFit/>
          </a:bodyPr>
          <a:lstStyle/>
          <a:p>
            <a:pPr algn="l"/>
            <a:r>
              <a:rPr sz="1000" b="0">
                <a:solidFill>
                  <a:srgbClr val="1F2937"/>
                </a:solidFill>
                <a:latin typeface="Microsoft YaHei"/>
              </a:rPr>
              <a:t>0</a:t>
            </a:r>
          </a:p>
        </p:txBody>
      </p:sp>
      <p:sp>
        <p:nvSpPr>
          <p:cNvPr id="50" name="Rectangle 49"/>
          <p:cNvSpPr/>
          <p:nvPr/>
        </p:nvSpPr>
        <p:spPr>
          <a:xfrm>
            <a:off x="10058400" y="3063240"/>
            <a:ext cx="731520" cy="411480"/>
          </a:xfrm>
          <a:prstGeom prst="rect">
            <a:avLst/>
          </a:prstGeom>
          <a:solidFill>
            <a:srgbClr val="FFFFFF"/>
          </a:solidFill>
          <a:ln>
            <a:solidFill>
              <a:srgbClr val="E5E7E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1" name="TextBox 50"/>
          <p:cNvSpPr txBox="1"/>
          <p:nvPr/>
        </p:nvSpPr>
        <p:spPr>
          <a:xfrm>
            <a:off x="10104120" y="3090672"/>
            <a:ext cx="640080" cy="365760"/>
          </a:xfrm>
          <a:prstGeom prst="rect">
            <a:avLst/>
          </a:prstGeom>
          <a:noFill/>
        </p:spPr>
        <p:txBody>
          <a:bodyPr wrap="square">
            <a:spAutoFit/>
          </a:bodyPr>
          <a:lstStyle/>
          <a:p>
            <a:pPr algn="l"/>
            <a:r>
              <a:rPr sz="1000" b="0">
                <a:solidFill>
                  <a:srgbClr val="1F2937"/>
                </a:solidFill>
                <a:latin typeface="Microsoft YaHei"/>
              </a:rPr>
              <a:t>1</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548640" y="320040"/>
            <a:ext cx="10789920" cy="411480"/>
          </a:xfrm>
          <a:prstGeom prst="rect">
            <a:avLst/>
          </a:prstGeom>
          <a:noFill/>
        </p:spPr>
        <p:txBody>
          <a:bodyPr wrap="square">
            <a:spAutoFit/>
          </a:bodyPr>
          <a:lstStyle/>
          <a:p>
            <a:pPr algn="l"/>
            <a:r>
              <a:rPr sz="2800" b="1">
                <a:solidFill>
                  <a:srgbClr val="1E3A8A"/>
                </a:solidFill>
                <a:latin typeface="Microsoft YaHei"/>
              </a:rPr>
              <a:t>差异审计摘要</a:t>
            </a:r>
          </a:p>
        </p:txBody>
      </p:sp>
      <p:sp>
        <p:nvSpPr>
          <p:cNvPr id="3" name="TextBox 2"/>
          <p:cNvSpPr txBox="1"/>
          <p:nvPr/>
        </p:nvSpPr>
        <p:spPr>
          <a:xfrm>
            <a:off x="566928" y="713232"/>
            <a:ext cx="10058400" cy="256032"/>
          </a:xfrm>
          <a:prstGeom prst="rect">
            <a:avLst/>
          </a:prstGeom>
          <a:noFill/>
        </p:spPr>
        <p:txBody>
          <a:bodyPr wrap="square">
            <a:spAutoFit/>
          </a:bodyPr>
          <a:lstStyle/>
          <a:p>
            <a:pPr algn="l"/>
            <a:r>
              <a:rPr sz="1100" b="0">
                <a:solidFill>
                  <a:srgbClr val="6B7280"/>
                </a:solidFill>
                <a:latin typeface="Microsoft YaHei"/>
              </a:rPr>
              <a:t>用于识别人工判断与系统识别的差异，并辅助管理复核</a:t>
            </a:r>
          </a:p>
        </p:txBody>
      </p:sp>
      <p:sp>
        <p:nvSpPr>
          <p:cNvPr id="4" name="Rounded Rectangle 3"/>
          <p:cNvSpPr/>
          <p:nvPr/>
        </p:nvSpPr>
        <p:spPr>
          <a:xfrm>
            <a:off x="640080" y="1005840"/>
            <a:ext cx="2377440" cy="914400"/>
          </a:xfrm>
          <a:prstGeom prst="roundRect">
            <a:avLst/>
          </a:prstGeom>
          <a:solidFill>
            <a:srgbClr val="F8FAFC"/>
          </a:solidFill>
          <a:ln>
            <a:solidFill>
              <a:srgbClr val="E5E7E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749808" y="1097280"/>
            <a:ext cx="2194560" cy="228600"/>
          </a:xfrm>
          <a:prstGeom prst="rect">
            <a:avLst/>
          </a:prstGeom>
          <a:noFill/>
        </p:spPr>
        <p:txBody>
          <a:bodyPr wrap="square">
            <a:spAutoFit/>
          </a:bodyPr>
          <a:lstStyle/>
          <a:p>
            <a:pPr algn="l"/>
            <a:r>
              <a:rPr sz="1200" b="0">
                <a:solidFill>
                  <a:srgbClr val="6B7280"/>
                </a:solidFill>
                <a:latin typeface="Microsoft YaHei"/>
              </a:rPr>
              <a:t>一致人数</a:t>
            </a:r>
          </a:p>
        </p:txBody>
      </p:sp>
      <p:sp>
        <p:nvSpPr>
          <p:cNvPr id="6" name="TextBox 5"/>
          <p:cNvSpPr txBox="1"/>
          <p:nvPr/>
        </p:nvSpPr>
        <p:spPr>
          <a:xfrm>
            <a:off x="749808" y="1353312"/>
            <a:ext cx="2194560" cy="320040"/>
          </a:xfrm>
          <a:prstGeom prst="rect">
            <a:avLst/>
          </a:prstGeom>
          <a:noFill/>
        </p:spPr>
        <p:txBody>
          <a:bodyPr wrap="square">
            <a:spAutoFit/>
          </a:bodyPr>
          <a:lstStyle/>
          <a:p>
            <a:pPr algn="l"/>
            <a:r>
              <a:rPr sz="2200" b="1">
                <a:solidFill>
                  <a:srgbClr val="111827"/>
                </a:solidFill>
                <a:latin typeface="Microsoft YaHei"/>
              </a:rPr>
              <a:t>1</a:t>
            </a:r>
          </a:p>
        </p:txBody>
      </p:sp>
      <p:sp>
        <p:nvSpPr>
          <p:cNvPr id="7" name="Rounded Rectangle 6"/>
          <p:cNvSpPr/>
          <p:nvPr/>
        </p:nvSpPr>
        <p:spPr>
          <a:xfrm>
            <a:off x="3200400" y="1005840"/>
            <a:ext cx="2377440" cy="914400"/>
          </a:xfrm>
          <a:prstGeom prst="roundRect">
            <a:avLst/>
          </a:prstGeom>
          <a:solidFill>
            <a:srgbClr val="F8FAFC"/>
          </a:solidFill>
          <a:ln>
            <a:solidFill>
              <a:srgbClr val="E5E7E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3310128" y="1097280"/>
            <a:ext cx="2194560" cy="228600"/>
          </a:xfrm>
          <a:prstGeom prst="rect">
            <a:avLst/>
          </a:prstGeom>
          <a:noFill/>
        </p:spPr>
        <p:txBody>
          <a:bodyPr wrap="square">
            <a:spAutoFit/>
          </a:bodyPr>
          <a:lstStyle/>
          <a:p>
            <a:pPr algn="l"/>
            <a:r>
              <a:rPr sz="1200" b="0">
                <a:solidFill>
                  <a:srgbClr val="6B7280"/>
                </a:solidFill>
                <a:latin typeface="Microsoft YaHei"/>
              </a:rPr>
              <a:t>不一致人数</a:t>
            </a:r>
          </a:p>
        </p:txBody>
      </p:sp>
      <p:sp>
        <p:nvSpPr>
          <p:cNvPr id="9" name="TextBox 8"/>
          <p:cNvSpPr txBox="1"/>
          <p:nvPr/>
        </p:nvSpPr>
        <p:spPr>
          <a:xfrm>
            <a:off x="3310128" y="1353312"/>
            <a:ext cx="2194560" cy="320040"/>
          </a:xfrm>
          <a:prstGeom prst="rect">
            <a:avLst/>
          </a:prstGeom>
          <a:noFill/>
        </p:spPr>
        <p:txBody>
          <a:bodyPr wrap="square">
            <a:spAutoFit/>
          </a:bodyPr>
          <a:lstStyle/>
          <a:p>
            <a:pPr algn="l"/>
            <a:r>
              <a:rPr sz="2200" b="1">
                <a:solidFill>
                  <a:srgbClr val="111827"/>
                </a:solidFill>
                <a:latin typeface="Microsoft YaHei"/>
              </a:rPr>
              <a:t>2</a:t>
            </a:r>
          </a:p>
        </p:txBody>
      </p:sp>
      <p:sp>
        <p:nvSpPr>
          <p:cNvPr id="10" name="Rounded Rectangle 9"/>
          <p:cNvSpPr/>
          <p:nvPr/>
        </p:nvSpPr>
        <p:spPr>
          <a:xfrm>
            <a:off x="5760720" y="1005840"/>
            <a:ext cx="2377440" cy="914400"/>
          </a:xfrm>
          <a:prstGeom prst="roundRect">
            <a:avLst/>
          </a:prstGeom>
          <a:solidFill>
            <a:srgbClr val="F8FAFC"/>
          </a:solidFill>
          <a:ln>
            <a:solidFill>
              <a:srgbClr val="E5E7E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870448" y="1097280"/>
            <a:ext cx="2194560" cy="228600"/>
          </a:xfrm>
          <a:prstGeom prst="rect">
            <a:avLst/>
          </a:prstGeom>
          <a:noFill/>
        </p:spPr>
        <p:txBody>
          <a:bodyPr wrap="square">
            <a:spAutoFit/>
          </a:bodyPr>
          <a:lstStyle/>
          <a:p>
            <a:pPr algn="l"/>
            <a:r>
              <a:rPr sz="1200" b="0">
                <a:solidFill>
                  <a:srgbClr val="6B7280"/>
                </a:solidFill>
                <a:latin typeface="Microsoft YaHei"/>
              </a:rPr>
              <a:t>仅人工有差异</a:t>
            </a:r>
          </a:p>
        </p:txBody>
      </p:sp>
      <p:sp>
        <p:nvSpPr>
          <p:cNvPr id="12" name="TextBox 11"/>
          <p:cNvSpPr txBox="1"/>
          <p:nvPr/>
        </p:nvSpPr>
        <p:spPr>
          <a:xfrm>
            <a:off x="5870448" y="1353312"/>
            <a:ext cx="2194560" cy="320040"/>
          </a:xfrm>
          <a:prstGeom prst="rect">
            <a:avLst/>
          </a:prstGeom>
          <a:noFill/>
        </p:spPr>
        <p:txBody>
          <a:bodyPr wrap="square">
            <a:spAutoFit/>
          </a:bodyPr>
          <a:lstStyle/>
          <a:p>
            <a:pPr algn="l"/>
            <a:r>
              <a:rPr sz="2200" b="1">
                <a:solidFill>
                  <a:srgbClr val="111827"/>
                </a:solidFill>
                <a:latin typeface="Microsoft YaHei"/>
              </a:rPr>
              <a:t>1</a:t>
            </a:r>
          </a:p>
        </p:txBody>
      </p:sp>
      <p:sp>
        <p:nvSpPr>
          <p:cNvPr id="13" name="Rounded Rectangle 12"/>
          <p:cNvSpPr/>
          <p:nvPr/>
        </p:nvSpPr>
        <p:spPr>
          <a:xfrm>
            <a:off x="8321040" y="1005840"/>
            <a:ext cx="2377440" cy="914400"/>
          </a:xfrm>
          <a:prstGeom prst="roundRect">
            <a:avLst/>
          </a:prstGeom>
          <a:solidFill>
            <a:srgbClr val="F8FAFC"/>
          </a:solidFill>
          <a:ln>
            <a:solidFill>
              <a:srgbClr val="E5E7E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8430768" y="1097280"/>
            <a:ext cx="2194560" cy="228600"/>
          </a:xfrm>
          <a:prstGeom prst="rect">
            <a:avLst/>
          </a:prstGeom>
          <a:noFill/>
        </p:spPr>
        <p:txBody>
          <a:bodyPr wrap="square">
            <a:spAutoFit/>
          </a:bodyPr>
          <a:lstStyle/>
          <a:p>
            <a:pPr algn="l"/>
            <a:r>
              <a:rPr sz="1200" b="0">
                <a:solidFill>
                  <a:srgbClr val="6B7280"/>
                </a:solidFill>
                <a:latin typeface="Microsoft YaHei"/>
              </a:rPr>
              <a:t>仅系统有差异</a:t>
            </a:r>
          </a:p>
        </p:txBody>
      </p:sp>
      <p:sp>
        <p:nvSpPr>
          <p:cNvPr id="15" name="TextBox 14"/>
          <p:cNvSpPr txBox="1"/>
          <p:nvPr/>
        </p:nvSpPr>
        <p:spPr>
          <a:xfrm>
            <a:off x="8430768" y="1353312"/>
            <a:ext cx="2194560" cy="320040"/>
          </a:xfrm>
          <a:prstGeom prst="rect">
            <a:avLst/>
          </a:prstGeom>
          <a:noFill/>
        </p:spPr>
        <p:txBody>
          <a:bodyPr wrap="square">
            <a:spAutoFit/>
          </a:bodyPr>
          <a:lstStyle/>
          <a:p>
            <a:pPr algn="l"/>
            <a:r>
              <a:rPr sz="2200" b="1">
                <a:solidFill>
                  <a:srgbClr val="111827"/>
                </a:solidFill>
                <a:latin typeface="Microsoft YaHei"/>
              </a:rPr>
              <a:t>2</a:t>
            </a:r>
          </a:p>
        </p:txBody>
      </p:sp>
      <p:sp>
        <p:nvSpPr>
          <p:cNvPr id="16" name="TextBox 15"/>
          <p:cNvSpPr txBox="1"/>
          <p:nvPr/>
        </p:nvSpPr>
        <p:spPr>
          <a:xfrm>
            <a:off x="731520" y="2286000"/>
            <a:ext cx="10515600" cy="274320"/>
          </a:xfrm>
          <a:prstGeom prst="rect">
            <a:avLst/>
          </a:prstGeom>
          <a:noFill/>
        </p:spPr>
        <p:txBody>
          <a:bodyPr wrap="square">
            <a:spAutoFit/>
          </a:bodyPr>
          <a:lstStyle/>
          <a:p>
            <a:pPr algn="l"/>
            <a:r>
              <a:rPr sz="1600" b="1">
                <a:solidFill>
                  <a:srgbClr val="111827"/>
                </a:solidFill>
                <a:latin typeface="Microsoft YaHei"/>
              </a:rPr>
              <a:t>典型差异案例</a:t>
            </a:r>
          </a:p>
        </p:txBody>
      </p:sp>
      <p:sp>
        <p:nvSpPr>
          <p:cNvPr id="17" name="TextBox 16"/>
          <p:cNvSpPr txBox="1"/>
          <p:nvPr/>
        </p:nvSpPr>
        <p:spPr>
          <a:xfrm>
            <a:off x="731520" y="2542032"/>
            <a:ext cx="10515600" cy="2852928"/>
          </a:xfrm>
          <a:prstGeom prst="rect">
            <a:avLst/>
          </a:prstGeom>
          <a:noFill/>
        </p:spPr>
        <p:txBody>
          <a:bodyPr wrap="square">
            <a:spAutoFit/>
          </a:bodyPr>
          <a:lstStyle/>
          <a:p>
            <a:pPr>
              <a:defRPr sz="1400">
                <a:solidFill>
                  <a:srgbClr val="1F2937"/>
                </a:solidFill>
                <a:latin typeface="Microsoft YaHei"/>
              </a:defRPr>
            </a:pPr>
            <a:r>
              <a:t>• 李晨（E001）｜人工: high_result_low_management, high_execution_low_system ｜ 系统: strong_performer, high_potential, high_result_low_management</a:t>
            </a:r>
          </a:p>
          <a:p>
            <a:pPr>
              <a:defRPr sz="1400">
                <a:solidFill>
                  <a:srgbClr val="1F2937"/>
                </a:solidFill>
                <a:latin typeface="Microsoft YaHei"/>
              </a:defRPr>
            </a:pPr>
            <a:r>
              <a:t>• 王凯（E003）｜人工: role_mismatch_risk ｜ 系统: collaboration_risk, role_mismatch_risk</a:t>
            </a:r>
          </a:p>
        </p:txBody>
      </p:sp>
      <p:sp>
        <p:nvSpPr>
          <p:cNvPr id="18" name="TextBox 17"/>
          <p:cNvSpPr txBox="1"/>
          <p:nvPr/>
        </p:nvSpPr>
        <p:spPr>
          <a:xfrm>
            <a:off x="731520" y="5394960"/>
            <a:ext cx="10058400" cy="274320"/>
          </a:xfrm>
          <a:prstGeom prst="rect">
            <a:avLst/>
          </a:prstGeom>
          <a:noFill/>
        </p:spPr>
        <p:txBody>
          <a:bodyPr wrap="square">
            <a:spAutoFit/>
          </a:bodyPr>
          <a:lstStyle/>
          <a:p>
            <a:pPr algn="l"/>
            <a:r>
              <a:rPr sz="1600" b="1">
                <a:solidFill>
                  <a:srgbClr val="111827"/>
                </a:solidFill>
                <a:latin typeface="Microsoft YaHei"/>
              </a:rPr>
              <a:t>管理意义</a:t>
            </a:r>
          </a:p>
        </p:txBody>
      </p:sp>
      <p:sp>
        <p:nvSpPr>
          <p:cNvPr id="19" name="TextBox 18"/>
          <p:cNvSpPr txBox="1"/>
          <p:nvPr/>
        </p:nvSpPr>
        <p:spPr>
          <a:xfrm>
            <a:off x="731520" y="5650992"/>
            <a:ext cx="10058400" cy="658368"/>
          </a:xfrm>
          <a:prstGeom prst="rect">
            <a:avLst/>
          </a:prstGeom>
          <a:noFill/>
        </p:spPr>
        <p:txBody>
          <a:bodyPr wrap="square">
            <a:spAutoFit/>
          </a:bodyPr>
          <a:lstStyle/>
          <a:p>
            <a:pPr>
              <a:defRPr sz="1400">
                <a:solidFill>
                  <a:srgbClr val="1F2937"/>
                </a:solidFill>
                <a:latin typeface="Microsoft YaHei"/>
              </a:defRPr>
            </a:pPr>
            <a:r>
              <a:t>• 当前价值不在替代管理者，而在缩小复核范围、提升盘点一致性与透明度。</a:t>
            </a: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548640" y="320040"/>
            <a:ext cx="10789920" cy="411480"/>
          </a:xfrm>
          <a:prstGeom prst="rect">
            <a:avLst/>
          </a:prstGeom>
          <a:noFill/>
        </p:spPr>
        <p:txBody>
          <a:bodyPr wrap="square">
            <a:spAutoFit/>
          </a:bodyPr>
          <a:lstStyle/>
          <a:p>
            <a:pPr algn="l"/>
            <a:r>
              <a:rPr sz="2800" b="1">
                <a:solidFill>
                  <a:srgbClr val="1E3A8A"/>
                </a:solidFill>
                <a:latin typeface="Microsoft YaHei"/>
              </a:rPr>
              <a:t>趋势分析摘要</a:t>
            </a:r>
          </a:p>
        </p:txBody>
      </p:sp>
      <p:sp>
        <p:nvSpPr>
          <p:cNvPr id="3" name="TextBox 2"/>
          <p:cNvSpPr txBox="1"/>
          <p:nvPr/>
        </p:nvSpPr>
        <p:spPr>
          <a:xfrm>
            <a:off x="566928" y="713232"/>
            <a:ext cx="10058400" cy="256032"/>
          </a:xfrm>
          <a:prstGeom prst="rect">
            <a:avLst/>
          </a:prstGeom>
          <a:noFill/>
        </p:spPr>
        <p:txBody>
          <a:bodyPr wrap="square">
            <a:spAutoFit/>
          </a:bodyPr>
          <a:lstStyle/>
          <a:p>
            <a:pPr algn="l"/>
            <a:r>
              <a:rPr sz="1100" b="0">
                <a:solidFill>
                  <a:srgbClr val="6B7280"/>
                </a:solidFill>
                <a:latin typeface="Microsoft YaHei"/>
              </a:rPr>
              <a:t>用于理解两期之间的组织变化、名单变化与人员流动</a:t>
            </a:r>
          </a:p>
        </p:txBody>
      </p:sp>
      <p:sp>
        <p:nvSpPr>
          <p:cNvPr id="4" name="Rounded Rectangle 3"/>
          <p:cNvSpPr/>
          <p:nvPr/>
        </p:nvSpPr>
        <p:spPr>
          <a:xfrm>
            <a:off x="640080" y="1005840"/>
            <a:ext cx="2377440" cy="914400"/>
          </a:xfrm>
          <a:prstGeom prst="roundRect">
            <a:avLst/>
          </a:prstGeom>
          <a:solidFill>
            <a:srgbClr val="F8FAFC"/>
          </a:solidFill>
          <a:ln>
            <a:solidFill>
              <a:srgbClr val="E5E7E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749808" y="1097280"/>
            <a:ext cx="2194560" cy="228600"/>
          </a:xfrm>
          <a:prstGeom prst="rect">
            <a:avLst/>
          </a:prstGeom>
          <a:noFill/>
        </p:spPr>
        <p:txBody>
          <a:bodyPr wrap="square">
            <a:spAutoFit/>
          </a:bodyPr>
          <a:lstStyle/>
          <a:p>
            <a:pPr algn="l"/>
            <a:r>
              <a:rPr sz="1200" b="0">
                <a:solidFill>
                  <a:srgbClr val="6B7280"/>
                </a:solidFill>
                <a:latin typeface="Microsoft YaHei"/>
              </a:rPr>
              <a:t>对比区间</a:t>
            </a:r>
          </a:p>
        </p:txBody>
      </p:sp>
      <p:sp>
        <p:nvSpPr>
          <p:cNvPr id="6" name="TextBox 5"/>
          <p:cNvSpPr txBox="1"/>
          <p:nvPr/>
        </p:nvSpPr>
        <p:spPr>
          <a:xfrm>
            <a:off x="749808" y="1353312"/>
            <a:ext cx="2194560" cy="320040"/>
          </a:xfrm>
          <a:prstGeom prst="rect">
            <a:avLst/>
          </a:prstGeom>
          <a:noFill/>
        </p:spPr>
        <p:txBody>
          <a:bodyPr wrap="square">
            <a:spAutoFit/>
          </a:bodyPr>
          <a:lstStyle/>
          <a:p>
            <a:pPr algn="l"/>
            <a:r>
              <a:rPr sz="2200" b="1">
                <a:solidFill>
                  <a:srgbClr val="111827"/>
                </a:solidFill>
                <a:latin typeface="Microsoft YaHei"/>
              </a:rPr>
              <a:t>2026H1→2026H2</a:t>
            </a:r>
          </a:p>
        </p:txBody>
      </p:sp>
      <p:sp>
        <p:nvSpPr>
          <p:cNvPr id="7" name="Rounded Rectangle 6"/>
          <p:cNvSpPr/>
          <p:nvPr/>
        </p:nvSpPr>
        <p:spPr>
          <a:xfrm>
            <a:off x="3200400" y="1005840"/>
            <a:ext cx="2377440" cy="914400"/>
          </a:xfrm>
          <a:prstGeom prst="roundRect">
            <a:avLst/>
          </a:prstGeom>
          <a:solidFill>
            <a:srgbClr val="F8FAFC"/>
          </a:solidFill>
          <a:ln>
            <a:solidFill>
              <a:srgbClr val="E5E7E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3310128" y="1097280"/>
            <a:ext cx="2194560" cy="228600"/>
          </a:xfrm>
          <a:prstGeom prst="rect">
            <a:avLst/>
          </a:prstGeom>
          <a:noFill/>
        </p:spPr>
        <p:txBody>
          <a:bodyPr wrap="square">
            <a:spAutoFit/>
          </a:bodyPr>
          <a:lstStyle/>
          <a:p>
            <a:pPr algn="l"/>
            <a:r>
              <a:rPr sz="1200" b="0">
                <a:solidFill>
                  <a:srgbClr val="6B7280"/>
                </a:solidFill>
                <a:latin typeface="Microsoft YaHei"/>
              </a:rPr>
              <a:t>平均综合分变化</a:t>
            </a:r>
          </a:p>
        </p:txBody>
      </p:sp>
      <p:sp>
        <p:nvSpPr>
          <p:cNvPr id="9" name="TextBox 8"/>
          <p:cNvSpPr txBox="1"/>
          <p:nvPr/>
        </p:nvSpPr>
        <p:spPr>
          <a:xfrm>
            <a:off x="3310128" y="1353312"/>
            <a:ext cx="2194560" cy="320040"/>
          </a:xfrm>
          <a:prstGeom prst="rect">
            <a:avLst/>
          </a:prstGeom>
          <a:noFill/>
        </p:spPr>
        <p:txBody>
          <a:bodyPr wrap="square">
            <a:spAutoFit/>
          </a:bodyPr>
          <a:lstStyle/>
          <a:p>
            <a:pPr algn="l"/>
            <a:r>
              <a:rPr sz="2200" b="1">
                <a:solidFill>
                  <a:srgbClr val="111827"/>
                </a:solidFill>
                <a:latin typeface="Microsoft YaHei"/>
              </a:rPr>
              <a:t>0.285</a:t>
            </a:r>
          </a:p>
        </p:txBody>
      </p:sp>
      <p:sp>
        <p:nvSpPr>
          <p:cNvPr id="10" name="Rounded Rectangle 9"/>
          <p:cNvSpPr/>
          <p:nvPr/>
        </p:nvSpPr>
        <p:spPr>
          <a:xfrm>
            <a:off x="5760720" y="1005840"/>
            <a:ext cx="2377440" cy="914400"/>
          </a:xfrm>
          <a:prstGeom prst="roundRect">
            <a:avLst/>
          </a:prstGeom>
          <a:solidFill>
            <a:srgbClr val="F8FAFC"/>
          </a:solidFill>
          <a:ln>
            <a:solidFill>
              <a:srgbClr val="E5E7E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870448" y="1097280"/>
            <a:ext cx="2194560" cy="228600"/>
          </a:xfrm>
          <a:prstGeom prst="rect">
            <a:avLst/>
          </a:prstGeom>
          <a:noFill/>
        </p:spPr>
        <p:txBody>
          <a:bodyPr wrap="square">
            <a:spAutoFit/>
          </a:bodyPr>
          <a:lstStyle/>
          <a:p>
            <a:pPr algn="l"/>
            <a:r>
              <a:rPr sz="1200" b="0">
                <a:solidFill>
                  <a:srgbClr val="6B7280"/>
                </a:solidFill>
                <a:latin typeface="Microsoft YaHei"/>
              </a:rPr>
              <a:t>高潜人数变化</a:t>
            </a:r>
          </a:p>
        </p:txBody>
      </p:sp>
      <p:sp>
        <p:nvSpPr>
          <p:cNvPr id="12" name="TextBox 11"/>
          <p:cNvSpPr txBox="1"/>
          <p:nvPr/>
        </p:nvSpPr>
        <p:spPr>
          <a:xfrm>
            <a:off x="5870448" y="1353312"/>
            <a:ext cx="2194560" cy="320040"/>
          </a:xfrm>
          <a:prstGeom prst="rect">
            <a:avLst/>
          </a:prstGeom>
          <a:noFill/>
        </p:spPr>
        <p:txBody>
          <a:bodyPr wrap="square">
            <a:spAutoFit/>
          </a:bodyPr>
          <a:lstStyle/>
          <a:p>
            <a:pPr algn="l"/>
            <a:r>
              <a:rPr sz="2200" b="1">
                <a:solidFill>
                  <a:srgbClr val="111827"/>
                </a:solidFill>
                <a:latin typeface="Microsoft YaHei"/>
              </a:rPr>
              <a:t>1.0</a:t>
            </a:r>
          </a:p>
        </p:txBody>
      </p:sp>
      <p:sp>
        <p:nvSpPr>
          <p:cNvPr id="13" name="Rounded Rectangle 12"/>
          <p:cNvSpPr/>
          <p:nvPr/>
        </p:nvSpPr>
        <p:spPr>
          <a:xfrm>
            <a:off x="8321040" y="1005840"/>
            <a:ext cx="2377440" cy="914400"/>
          </a:xfrm>
          <a:prstGeom prst="roundRect">
            <a:avLst/>
          </a:prstGeom>
          <a:solidFill>
            <a:srgbClr val="F8FAFC"/>
          </a:solidFill>
          <a:ln>
            <a:solidFill>
              <a:srgbClr val="E5E7E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8430768" y="1097280"/>
            <a:ext cx="2194560" cy="228600"/>
          </a:xfrm>
          <a:prstGeom prst="rect">
            <a:avLst/>
          </a:prstGeom>
          <a:noFill/>
        </p:spPr>
        <p:txBody>
          <a:bodyPr wrap="square">
            <a:spAutoFit/>
          </a:bodyPr>
          <a:lstStyle/>
          <a:p>
            <a:pPr algn="l"/>
            <a:r>
              <a:rPr sz="1200" b="0">
                <a:solidFill>
                  <a:srgbClr val="6B7280"/>
                </a:solidFill>
                <a:latin typeface="Microsoft YaHei"/>
              </a:rPr>
              <a:t>风险人数变化</a:t>
            </a:r>
          </a:p>
        </p:txBody>
      </p:sp>
      <p:sp>
        <p:nvSpPr>
          <p:cNvPr id="15" name="TextBox 14"/>
          <p:cNvSpPr txBox="1"/>
          <p:nvPr/>
        </p:nvSpPr>
        <p:spPr>
          <a:xfrm>
            <a:off x="8430768" y="1353312"/>
            <a:ext cx="2194560" cy="320040"/>
          </a:xfrm>
          <a:prstGeom prst="rect">
            <a:avLst/>
          </a:prstGeom>
          <a:noFill/>
        </p:spPr>
        <p:txBody>
          <a:bodyPr wrap="square">
            <a:spAutoFit/>
          </a:bodyPr>
          <a:lstStyle/>
          <a:p>
            <a:pPr algn="l"/>
            <a:r>
              <a:rPr sz="2200" b="1">
                <a:solidFill>
                  <a:srgbClr val="111827"/>
                </a:solidFill>
                <a:latin typeface="Microsoft YaHei"/>
              </a:rPr>
              <a:t>-1.0</a:t>
            </a:r>
          </a:p>
        </p:txBody>
      </p:sp>
      <p:sp>
        <p:nvSpPr>
          <p:cNvPr id="16" name="TextBox 15"/>
          <p:cNvSpPr txBox="1"/>
          <p:nvPr/>
        </p:nvSpPr>
        <p:spPr>
          <a:xfrm>
            <a:off x="731520" y="2194560"/>
            <a:ext cx="3474720" cy="274320"/>
          </a:xfrm>
          <a:prstGeom prst="rect">
            <a:avLst/>
          </a:prstGeom>
          <a:noFill/>
        </p:spPr>
        <p:txBody>
          <a:bodyPr wrap="square">
            <a:spAutoFit/>
          </a:bodyPr>
          <a:lstStyle/>
          <a:p>
            <a:pPr algn="l"/>
            <a:r>
              <a:rPr sz="1600" b="1">
                <a:solidFill>
                  <a:srgbClr val="111827"/>
                </a:solidFill>
                <a:latin typeface="Microsoft YaHei"/>
              </a:rPr>
              <a:t>关键名单变化</a:t>
            </a:r>
          </a:p>
        </p:txBody>
      </p:sp>
      <p:sp>
        <p:nvSpPr>
          <p:cNvPr id="17" name="TextBox 16"/>
          <p:cNvSpPr txBox="1"/>
          <p:nvPr/>
        </p:nvSpPr>
        <p:spPr>
          <a:xfrm>
            <a:off x="731520" y="2450592"/>
            <a:ext cx="3474720" cy="2852928"/>
          </a:xfrm>
          <a:prstGeom prst="rect">
            <a:avLst/>
          </a:prstGeom>
          <a:noFill/>
        </p:spPr>
        <p:txBody>
          <a:bodyPr wrap="square">
            <a:spAutoFit/>
          </a:bodyPr>
          <a:lstStyle/>
          <a:p>
            <a:pPr>
              <a:defRPr sz="1400">
                <a:solidFill>
                  <a:srgbClr val="1F2937"/>
                </a:solidFill>
                <a:latin typeface="Microsoft YaHei"/>
              </a:defRPr>
            </a:pPr>
            <a:r>
              <a:t>• 新进入高潜：E004</a:t>
            </a:r>
          </a:p>
          <a:p>
            <a:pPr>
              <a:defRPr sz="1400">
                <a:solidFill>
                  <a:srgbClr val="1F2937"/>
                </a:solidFill>
                <a:latin typeface="Microsoft YaHei"/>
              </a:defRPr>
            </a:pPr>
            <a:r>
              <a:t>• 新进入风险关注：E004</a:t>
            </a:r>
          </a:p>
          <a:p>
            <a:pPr>
              <a:defRPr sz="1400">
                <a:solidFill>
                  <a:srgbClr val="1F2937"/>
                </a:solidFill>
                <a:latin typeface="Microsoft YaHei"/>
              </a:defRPr>
            </a:pPr>
            <a:r>
              <a:t>• 新进入晋升观察：E002</a:t>
            </a:r>
          </a:p>
        </p:txBody>
      </p:sp>
      <p:sp>
        <p:nvSpPr>
          <p:cNvPr id="18" name="TextBox 17"/>
          <p:cNvSpPr txBox="1"/>
          <p:nvPr/>
        </p:nvSpPr>
        <p:spPr>
          <a:xfrm>
            <a:off x="4480560" y="2194560"/>
            <a:ext cx="3474720" cy="274320"/>
          </a:xfrm>
          <a:prstGeom prst="rect">
            <a:avLst/>
          </a:prstGeom>
          <a:noFill/>
        </p:spPr>
        <p:txBody>
          <a:bodyPr wrap="square">
            <a:spAutoFit/>
          </a:bodyPr>
          <a:lstStyle/>
          <a:p>
            <a:pPr algn="l"/>
            <a:r>
              <a:rPr sz="1600" b="1">
                <a:solidFill>
                  <a:srgbClr val="111827"/>
                </a:solidFill>
                <a:latin typeface="Microsoft YaHei"/>
              </a:rPr>
              <a:t>人员流动</a:t>
            </a:r>
          </a:p>
        </p:txBody>
      </p:sp>
      <p:sp>
        <p:nvSpPr>
          <p:cNvPr id="19" name="TextBox 18"/>
          <p:cNvSpPr txBox="1"/>
          <p:nvPr/>
        </p:nvSpPr>
        <p:spPr>
          <a:xfrm>
            <a:off x="4480560" y="2450592"/>
            <a:ext cx="3474720" cy="2852928"/>
          </a:xfrm>
          <a:prstGeom prst="rect">
            <a:avLst/>
          </a:prstGeom>
          <a:noFill/>
        </p:spPr>
        <p:txBody>
          <a:bodyPr wrap="square">
            <a:spAutoFit/>
          </a:bodyPr>
          <a:lstStyle/>
          <a:p>
            <a:pPr>
              <a:defRPr sz="1400">
                <a:solidFill>
                  <a:srgbClr val="1F2937"/>
                </a:solidFill>
                <a:latin typeface="Microsoft YaHei"/>
              </a:defRPr>
            </a:pPr>
            <a:r>
              <a:t>• 仅在前一期：E003</a:t>
            </a:r>
          </a:p>
          <a:p>
            <a:pPr>
              <a:defRPr sz="1400">
                <a:solidFill>
                  <a:srgbClr val="1F2937"/>
                </a:solidFill>
                <a:latin typeface="Microsoft YaHei"/>
              </a:defRPr>
            </a:pPr>
            <a:r>
              <a:t>• 仅在后一期：E004</a:t>
            </a:r>
          </a:p>
          <a:p>
            <a:pPr>
              <a:defRPr sz="1400">
                <a:solidFill>
                  <a:srgbClr val="1F2937"/>
                </a:solidFill>
                <a:latin typeface="Microsoft YaHei"/>
              </a:defRPr>
            </a:pPr>
            <a:r>
              <a:t>• 两期均存在：E001、E002</a:t>
            </a:r>
          </a:p>
        </p:txBody>
      </p:sp>
      <p:sp>
        <p:nvSpPr>
          <p:cNvPr id="20" name="TextBox 19"/>
          <p:cNvSpPr txBox="1"/>
          <p:nvPr/>
        </p:nvSpPr>
        <p:spPr>
          <a:xfrm>
            <a:off x="8229600" y="2194560"/>
            <a:ext cx="3108960" cy="274320"/>
          </a:xfrm>
          <a:prstGeom prst="rect">
            <a:avLst/>
          </a:prstGeom>
          <a:noFill/>
        </p:spPr>
        <p:txBody>
          <a:bodyPr wrap="square">
            <a:spAutoFit/>
          </a:bodyPr>
          <a:lstStyle/>
          <a:p>
            <a:pPr algn="l"/>
            <a:r>
              <a:rPr sz="1600" b="1">
                <a:solidFill>
                  <a:srgbClr val="111827"/>
                </a:solidFill>
                <a:latin typeface="Microsoft YaHei"/>
              </a:rPr>
              <a:t>阶段判断</a:t>
            </a:r>
          </a:p>
        </p:txBody>
      </p:sp>
      <p:sp>
        <p:nvSpPr>
          <p:cNvPr id="21" name="TextBox 20"/>
          <p:cNvSpPr txBox="1"/>
          <p:nvPr/>
        </p:nvSpPr>
        <p:spPr>
          <a:xfrm>
            <a:off x="8229600" y="2450592"/>
            <a:ext cx="3108960" cy="2852928"/>
          </a:xfrm>
          <a:prstGeom prst="rect">
            <a:avLst/>
          </a:prstGeom>
          <a:noFill/>
        </p:spPr>
        <p:txBody>
          <a:bodyPr wrap="square">
            <a:spAutoFit/>
          </a:bodyPr>
          <a:lstStyle/>
          <a:p>
            <a:pPr>
              <a:defRPr sz="1300">
                <a:solidFill>
                  <a:srgbClr val="1F2937"/>
                </a:solidFill>
                <a:latin typeface="Microsoft YaHei"/>
              </a:defRPr>
            </a:pPr>
            <a:r>
              <a:t>• 趋势分析已经具备 snapshot + compare + md/html/PDF 的基础链路。</a:t>
            </a:r>
          </a:p>
          <a:p>
            <a:pPr>
              <a:defRPr sz="1300">
                <a:solidFill>
                  <a:srgbClr val="1F2937"/>
                </a:solidFill>
                <a:latin typeface="Microsoft YaHei"/>
              </a:defRPr>
            </a:pPr>
            <a:r>
              <a:t>• 下一步可继续把趋势页纳入 Portal 首页与正式交付包。</a:t>
            </a:r>
          </a:p>
          <a:p>
            <a:pPr>
              <a:defRPr sz="1300">
                <a:solidFill>
                  <a:srgbClr val="1F2937"/>
                </a:solidFill>
                <a:latin typeface="Microsoft YaHei"/>
              </a:defRPr>
            </a:pPr>
            <a:r>
              <a:t>• 这部分已经可作为组织复盘和管理讨论的辅助底稿。</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548640" y="320040"/>
            <a:ext cx="10789920" cy="411480"/>
          </a:xfrm>
          <a:prstGeom prst="rect">
            <a:avLst/>
          </a:prstGeom>
          <a:noFill/>
        </p:spPr>
        <p:txBody>
          <a:bodyPr wrap="square">
            <a:spAutoFit/>
          </a:bodyPr>
          <a:lstStyle/>
          <a:p>
            <a:pPr algn="l"/>
            <a:r>
              <a:rPr sz="2800" b="1">
                <a:solidFill>
                  <a:srgbClr val="1E3A8A"/>
                </a:solidFill>
                <a:latin typeface="Microsoft YaHei"/>
              </a:rPr>
              <a:t>下一步建议</a:t>
            </a:r>
          </a:p>
        </p:txBody>
      </p:sp>
      <p:sp>
        <p:nvSpPr>
          <p:cNvPr id="3" name="TextBox 2"/>
          <p:cNvSpPr txBox="1"/>
          <p:nvPr/>
        </p:nvSpPr>
        <p:spPr>
          <a:xfrm>
            <a:off x="566928" y="713232"/>
            <a:ext cx="10058400" cy="256032"/>
          </a:xfrm>
          <a:prstGeom prst="rect">
            <a:avLst/>
          </a:prstGeom>
          <a:noFill/>
        </p:spPr>
        <p:txBody>
          <a:bodyPr wrap="square">
            <a:spAutoFit/>
          </a:bodyPr>
          <a:lstStyle/>
          <a:p>
            <a:pPr algn="l"/>
            <a:r>
              <a:rPr sz="1100" b="0">
                <a:solidFill>
                  <a:srgbClr val="6B7280"/>
                </a:solidFill>
                <a:latin typeface="Microsoft YaHei"/>
              </a:rPr>
              <a:t>从阶段性原型继续向管理基础设施演进</a:t>
            </a:r>
          </a:p>
        </p:txBody>
      </p:sp>
      <p:sp>
        <p:nvSpPr>
          <p:cNvPr id="4" name="TextBox 3"/>
          <p:cNvSpPr txBox="1"/>
          <p:nvPr/>
        </p:nvSpPr>
        <p:spPr>
          <a:xfrm>
            <a:off x="822960" y="1280160"/>
            <a:ext cx="10058400" cy="274320"/>
          </a:xfrm>
          <a:prstGeom prst="rect">
            <a:avLst/>
          </a:prstGeom>
          <a:noFill/>
        </p:spPr>
        <p:txBody>
          <a:bodyPr wrap="square">
            <a:spAutoFit/>
          </a:bodyPr>
          <a:lstStyle/>
          <a:p>
            <a:pPr algn="l"/>
            <a:r>
              <a:rPr sz="1600" b="1">
                <a:solidFill>
                  <a:srgbClr val="111827"/>
                </a:solidFill>
                <a:latin typeface="Microsoft YaHei"/>
              </a:rPr>
              <a:t>建议动作</a:t>
            </a:r>
          </a:p>
        </p:txBody>
      </p:sp>
      <p:sp>
        <p:nvSpPr>
          <p:cNvPr id="5" name="TextBox 4"/>
          <p:cNvSpPr txBox="1"/>
          <p:nvPr/>
        </p:nvSpPr>
        <p:spPr>
          <a:xfrm>
            <a:off x="822960" y="1536192"/>
            <a:ext cx="10058400" cy="4133088"/>
          </a:xfrm>
          <a:prstGeom prst="rect">
            <a:avLst/>
          </a:prstGeom>
          <a:noFill/>
        </p:spPr>
        <p:txBody>
          <a:bodyPr wrap="square">
            <a:spAutoFit/>
          </a:bodyPr>
          <a:lstStyle/>
          <a:p>
            <a:pPr>
              <a:defRPr sz="1800">
                <a:solidFill>
                  <a:srgbClr val="1F2937"/>
                </a:solidFill>
                <a:latin typeface="Microsoft YaHei"/>
              </a:defRPr>
            </a:pPr>
            <a:r>
              <a:t>• 基于真实 5–10 人样本开展第一轮内部试点</a:t>
            </a:r>
          </a:p>
          <a:p>
            <a:pPr>
              <a:defRPr sz="1800">
                <a:solidFill>
                  <a:srgbClr val="1F2937"/>
                </a:solidFill>
                <a:latin typeface="Microsoft YaHei"/>
              </a:defRPr>
            </a:pPr>
            <a:r>
              <a:t>• 继续推进趋势分析 / 多期对比能力正式化</a:t>
            </a:r>
          </a:p>
          <a:p>
            <a:pPr>
              <a:defRPr sz="1800">
                <a:solidFill>
                  <a:srgbClr val="1F2937"/>
                </a:solidFill>
                <a:latin typeface="Microsoft YaHei"/>
              </a:defRPr>
            </a:pPr>
            <a:r>
              <a:t>• 补强 PDF / PPT / Portal 等正式交付能力</a:t>
            </a:r>
          </a:p>
          <a:p>
            <a:pPr>
              <a:defRPr sz="1800">
                <a:solidFill>
                  <a:srgbClr val="1F2937"/>
                </a:solidFill>
                <a:latin typeface="Microsoft YaHei"/>
              </a:defRPr>
            </a:pPr>
            <a:r>
              <a:t>• 持续优化规则配置化与管理口径一致性</a:t>
            </a:r>
          </a:p>
          <a:p>
            <a:pPr>
              <a:defRPr sz="1800">
                <a:solidFill>
                  <a:srgbClr val="1F2937"/>
                </a:solidFill>
                <a:latin typeface="Microsoft YaHei"/>
              </a:defRPr>
            </a:pPr>
            <a:r>
              <a:t>• 逐步沉淀为组织管理基础设施</a:t>
            </a:r>
          </a:p>
        </p:txBody>
      </p:sp>
      <p:sp>
        <p:nvSpPr>
          <p:cNvPr id="6" name="TextBox 5"/>
          <p:cNvSpPr txBox="1"/>
          <p:nvPr/>
        </p:nvSpPr>
        <p:spPr>
          <a:xfrm>
            <a:off x="822960" y="5303520"/>
            <a:ext cx="10058400" cy="274320"/>
          </a:xfrm>
          <a:prstGeom prst="rect">
            <a:avLst/>
          </a:prstGeom>
          <a:noFill/>
        </p:spPr>
        <p:txBody>
          <a:bodyPr wrap="square">
            <a:spAutoFit/>
          </a:bodyPr>
          <a:lstStyle/>
          <a:p>
            <a:pPr algn="l"/>
            <a:r>
              <a:rPr sz="1600" b="1">
                <a:solidFill>
                  <a:srgbClr val="111827"/>
                </a:solidFill>
                <a:latin typeface="Microsoft YaHei"/>
              </a:rPr>
              <a:t>收口判断</a:t>
            </a:r>
          </a:p>
        </p:txBody>
      </p:sp>
      <p:sp>
        <p:nvSpPr>
          <p:cNvPr id="7" name="TextBox 6"/>
          <p:cNvSpPr txBox="1"/>
          <p:nvPr/>
        </p:nvSpPr>
        <p:spPr>
          <a:xfrm>
            <a:off x="822960" y="5559552"/>
            <a:ext cx="10058400" cy="475488"/>
          </a:xfrm>
          <a:prstGeom prst="rect">
            <a:avLst/>
          </a:prstGeom>
          <a:noFill/>
        </p:spPr>
        <p:txBody>
          <a:bodyPr wrap="square">
            <a:spAutoFit/>
          </a:bodyPr>
          <a:lstStyle/>
          <a:p>
            <a:pPr>
              <a:defRPr sz="1500">
                <a:solidFill>
                  <a:srgbClr val="1F2937"/>
                </a:solidFill>
                <a:latin typeface="Microsoft YaHei"/>
              </a:defRPr>
            </a:pPr>
            <a:r>
              <a:t>• 当前建议：先小范围试点，再逐步增强趋势分析、运行入口、Portal 与正式交付能力。</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